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80" r:id="rId4"/>
    <p:sldId id="271" r:id="rId5"/>
    <p:sldId id="272" r:id="rId6"/>
    <p:sldId id="273" r:id="rId7"/>
    <p:sldId id="281" r:id="rId8"/>
    <p:sldId id="274" r:id="rId9"/>
    <p:sldId id="275" r:id="rId10"/>
    <p:sldId id="276" r:id="rId11"/>
    <p:sldId id="277" r:id="rId12"/>
    <p:sldId id="278" r:id="rId13"/>
    <p:sldId id="279" r:id="rId14"/>
    <p:sldId id="267" r:id="rId15"/>
  </p:sldIdLst>
  <p:sldSz cx="9144000" cy="6858000" type="screen4x3"/>
  <p:notesSz cx="6858000" cy="9144000"/>
  <p:embeddedFontLst>
    <p:embeddedFont>
      <p:font typeface="Sassoon Infant Rg" panose="02000503030000020003" pitchFamily="50" charset="0"/>
      <p:regular r:id="rId18"/>
      <p:bold r:id="rId19"/>
    </p:embeddedFont>
    <p:embeddedFont>
      <p:font typeface="Twinkl" pitchFamily="2" charset="0"/>
      <p:regular r:id="rId20"/>
      <p:bold r:id="rId21"/>
    </p:embeddedFont>
    <p:embeddedFont>
      <p:font typeface="Twinkl SemiBold" pitchFamily="2" charset="0"/>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4020"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61"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5D8"/>
    <a:srgbClr val="EDE3F1"/>
    <a:srgbClr val="8D358A"/>
    <a:srgbClr val="64196B"/>
    <a:srgbClr val="0076B0"/>
    <a:srgbClr val="D7303C"/>
    <a:srgbClr val="699327"/>
    <a:srgbClr val="B9D26D"/>
    <a:srgbClr val="87BD31"/>
    <a:srgbClr val="CE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1" autoAdjust="0"/>
    <p:restoredTop sz="94660"/>
  </p:normalViewPr>
  <p:slideViewPr>
    <p:cSldViewPr snapToGrid="0" showGuides="1">
      <p:cViewPr varScale="1">
        <p:scale>
          <a:sx n="114" d="100"/>
          <a:sy n="114" d="100"/>
        </p:scale>
        <p:origin x="1332" y="108"/>
      </p:cViewPr>
      <p:guideLst>
        <p:guide orient="horz" pos="2160"/>
        <p:guide pos="2880"/>
        <p:guide pos="340"/>
        <p:guide orient="horz" pos="4020"/>
        <p:guide pos="5420"/>
        <p:guide orient="horz" pos="346"/>
        <p:guide pos="499"/>
        <p:guide orient="horz" pos="482"/>
        <p:guide orient="horz" pos="3861"/>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a:t>
            </a:r>
            <a:r>
              <a:rPr lang="en-GB" sz="1400" b="1" dirty="0">
                <a:solidFill>
                  <a:schemeClr val="accent4"/>
                </a:solidFill>
                <a:latin typeface="Twinkl" pitchFamily="2" charset="0"/>
              </a:rPr>
              <a:t>scrumptious</a:t>
            </a:r>
            <a:r>
              <a:rPr lang="en-GB" sz="1400" dirty="0">
                <a:latin typeface="Twinkl" pitchFamily="2" charset="0"/>
              </a:rPr>
              <a:t> cabbage. Next, he chewed on some </a:t>
            </a:r>
            <a:r>
              <a:rPr lang="en-GB" sz="1400" b="1" dirty="0">
                <a:solidFill>
                  <a:schemeClr val="accent4"/>
                </a:solidFill>
                <a:latin typeface="Twinkl" pitchFamily="2" charset="0"/>
              </a:rPr>
              <a:t>delicious</a:t>
            </a:r>
            <a:r>
              <a:rPr lang="en-GB" sz="1400" dirty="0">
                <a:latin typeface="Twinkl" pitchFamily="2" charset="0"/>
              </a:rPr>
              <a:t> carrot tops and then he crunched through a </a:t>
            </a:r>
            <a:r>
              <a:rPr lang="en-GB" sz="1400" b="1" dirty="0">
                <a:solidFill>
                  <a:schemeClr val="accent4"/>
                </a:solidFill>
                <a:latin typeface="Twinkl" pitchFamily="2" charset="0"/>
              </a:rPr>
              <a:t>yummy</a:t>
            </a:r>
            <a:r>
              <a:rPr lang="en-GB" sz="1400" dirty="0">
                <a:latin typeface="Twinkl" pitchFamily="2" charset="0"/>
              </a:rPr>
              <a:t>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3" y="5228724"/>
            <a:ext cx="3228131"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adjectives does the author use to show that Bob is enjoying the vegetables in Mr Green’s garden?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CRUNCH!”</a:t>
            </a:r>
          </a:p>
        </p:txBody>
      </p:sp>
      <p:sp>
        <p:nvSpPr>
          <p:cNvPr id="17" name="Rectangle 16"/>
          <p:cNvSpPr/>
          <p:nvPr/>
        </p:nvSpPr>
        <p:spPr>
          <a:xfrm>
            <a:off x="4105275" y="5228724"/>
            <a:ext cx="4246563"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author uses the adjectives ‘scrumptious’, ‘delicious’ and ‘yummy’ to describe the vegetables from Bob’s point of view. </a:t>
            </a:r>
          </a:p>
        </p:txBody>
      </p:sp>
    </p:spTree>
    <p:extLst>
      <p:ext uri="{BB962C8B-B14F-4D97-AF65-F5344CB8AC3E}">
        <p14:creationId xmlns:p14="http://schemas.microsoft.com/office/powerpoint/2010/main" val="29579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a:t>
            </a:r>
            <a:r>
              <a:rPr lang="en-GB" sz="1400" b="1" dirty="0">
                <a:solidFill>
                  <a:schemeClr val="accent4"/>
                </a:solidFill>
                <a:latin typeface="Twinkl" pitchFamily="2" charset="0"/>
              </a:rPr>
              <a:t>yelled at the top of his voice</a:t>
            </a:r>
            <a:r>
              <a:rPr lang="en-GB" sz="1400" dirty="0">
                <a:latin typeface="Twinkl" pitchFamily="2" charset="0"/>
              </a:rPr>
              <a:t>, as he </a:t>
            </a:r>
            <a:r>
              <a:rPr lang="en-GB" sz="1400" b="1" dirty="0">
                <a:solidFill>
                  <a:schemeClr val="accent4"/>
                </a:solidFill>
                <a:latin typeface="Twinkl" pitchFamily="2" charset="0"/>
              </a:rPr>
              <a:t>angrily shook his spade high </a:t>
            </a:r>
            <a:r>
              <a:rPr lang="en-GB" sz="1400" dirty="0">
                <a:latin typeface="Twinkl" pitchFamily="2" charset="0"/>
              </a:rPr>
              <a:t>in the air. </a:t>
            </a:r>
          </a:p>
        </p:txBody>
      </p:sp>
      <p:sp>
        <p:nvSpPr>
          <p:cNvPr id="2" name="Rectangle 1"/>
          <p:cNvSpPr/>
          <p:nvPr/>
        </p:nvSpPr>
        <p:spPr>
          <a:xfrm>
            <a:off x="792163" y="5228724"/>
            <a:ext cx="2529745"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sort of man is Mr Green? Which words and phrases give you clues about him?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a:t>
            </a:r>
            <a:r>
              <a:rPr lang="en-GB" sz="1400" b="1" dirty="0">
                <a:solidFill>
                  <a:schemeClr val="accent4"/>
                </a:solidFill>
                <a:latin typeface="Twinkl" pitchFamily="2" charset="0"/>
              </a:rPr>
              <a:t>grumpy</a:t>
            </a:r>
            <a:r>
              <a:rPr lang="en-GB" sz="1400" dirty="0">
                <a:latin typeface="Twinkl" pitchFamily="2" charset="0"/>
              </a:rPr>
              <a:t> Mr Green’s garden. Your father once went there and it ended in a CRUNCH!”</a:t>
            </a:r>
          </a:p>
        </p:txBody>
      </p:sp>
      <p:sp>
        <p:nvSpPr>
          <p:cNvPr id="17" name="Rectangle 16"/>
          <p:cNvSpPr/>
          <p:nvPr/>
        </p:nvSpPr>
        <p:spPr>
          <a:xfrm>
            <a:off x="3419475" y="5228724"/>
            <a:ext cx="4932363"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I think Mr Green is a bad-tempered and angry gardener. The story describes him as ‘grumpy’ and he yells at the top of his voice and shakes his spade angrily at Bob. I also think that he may have stepped on Bob’s dad.</a:t>
            </a:r>
          </a:p>
        </p:txBody>
      </p:sp>
    </p:spTree>
    <p:extLst>
      <p:ext uri="{BB962C8B-B14F-4D97-AF65-F5344CB8AC3E}">
        <p14:creationId xmlns:p14="http://schemas.microsoft.com/office/powerpoint/2010/main" val="17582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193586"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38650" y="604302"/>
            <a:ext cx="4216399"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3476625" y="1032305"/>
            <a:ext cx="3819523" cy="994306"/>
          </a:xfrm>
        </p:spPr>
        <p:txBody>
          <a:bodyPr/>
          <a:lstStyle/>
          <a:p>
            <a:r>
              <a:rPr lang="en-GB" sz="3200" dirty="0">
                <a:latin typeface="Twinkl" pitchFamily="2" charset="0"/>
              </a:rPr>
              <a:t>Think &amp; Write</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16" name="Rectangle 15"/>
          <p:cNvSpPr>
            <a:spLocks/>
          </p:cNvSpPr>
          <p:nvPr/>
        </p:nvSpPr>
        <p:spPr>
          <a:xfrm>
            <a:off x="3990974" y="1787796"/>
            <a:ext cx="4360863" cy="1603104"/>
          </a:xfrm>
          <a:prstGeom prst="rect">
            <a:avLst/>
          </a:prstGeom>
          <a:noFill/>
        </p:spPr>
        <p:txBody>
          <a:bodyPr wrap="square" lIns="108000" tIns="108000" rIns="108000" bIns="108000" anchor="ctr" anchorCtr="0">
            <a:spAutoFit/>
          </a:bodyPr>
          <a:lstStyle/>
          <a:p>
            <a:r>
              <a:rPr lang="en-GB" dirty="0">
                <a:latin typeface="Twinkl" pitchFamily="2" charset="0"/>
              </a:rPr>
              <a:t>Look at this picture. What words and sentences does it make you </a:t>
            </a:r>
            <a:r>
              <a:rPr lang="en-GB" b="1" dirty="0">
                <a:latin typeface="Twinkl" pitchFamily="2" charset="0"/>
              </a:rPr>
              <a:t>think </a:t>
            </a:r>
            <a:r>
              <a:rPr lang="en-GB" dirty="0">
                <a:latin typeface="Twinkl" pitchFamily="2" charset="0"/>
              </a:rPr>
              <a:t>of? We are going to </a:t>
            </a:r>
            <a:r>
              <a:rPr lang="en-GB" b="1" dirty="0">
                <a:latin typeface="Twinkl" pitchFamily="2" charset="0"/>
              </a:rPr>
              <a:t>write </a:t>
            </a:r>
            <a:r>
              <a:rPr lang="en-GB" dirty="0">
                <a:latin typeface="Twinkl" pitchFamily="2" charset="0"/>
              </a:rPr>
              <a:t>a short piece of text based on the picture, using the following pattern of sentences:</a:t>
            </a:r>
          </a:p>
        </p:txBody>
      </p:sp>
      <p:pic>
        <p:nvPicPr>
          <p:cNvPr id="18" name="Picture 17"/>
          <p:cNvPicPr>
            <a:picLocks noChangeAspect="1"/>
          </p:cNvPicPr>
          <p:nvPr/>
        </p:nvPicPr>
        <p:blipFill rotWithShape="1">
          <a:blip r:embed="rId2"/>
          <a:srcRect b="1791"/>
          <a:stretch/>
        </p:blipFill>
        <p:spPr>
          <a:xfrm>
            <a:off x="792164" y="1301584"/>
            <a:ext cx="2970212" cy="2089316"/>
          </a:xfrm>
          <a:prstGeom prst="rect">
            <a:avLst/>
          </a:prstGeom>
        </p:spPr>
      </p:pic>
      <p:sp>
        <p:nvSpPr>
          <p:cNvPr id="19" name="Rectangle 18"/>
          <p:cNvSpPr>
            <a:spLocks/>
          </p:cNvSpPr>
          <p:nvPr/>
        </p:nvSpPr>
        <p:spPr>
          <a:xfrm>
            <a:off x="803276" y="5695785"/>
            <a:ext cx="7548562" cy="433553"/>
          </a:xfrm>
          <a:prstGeom prst="rect">
            <a:avLst/>
          </a:prstGeom>
          <a:noFill/>
        </p:spPr>
        <p:txBody>
          <a:bodyPr wrap="square" lIns="108000" tIns="108000" rIns="108000" bIns="108000" anchor="ctr" anchorCtr="0">
            <a:spAutoFit/>
          </a:bodyPr>
          <a:lstStyle/>
          <a:p>
            <a:pPr algn="ctr"/>
            <a:r>
              <a:rPr lang="en-GB" sz="1400" dirty="0">
                <a:latin typeface="Twinkl" pitchFamily="2" charset="0"/>
              </a:rPr>
              <a:t>Read through your writing carefully – does it include everything we are looking for?</a:t>
            </a:r>
          </a:p>
        </p:txBody>
      </p:sp>
      <p:grpSp>
        <p:nvGrpSpPr>
          <p:cNvPr id="2" name="Group 1"/>
          <p:cNvGrpSpPr/>
          <p:nvPr/>
        </p:nvGrpSpPr>
        <p:grpSpPr>
          <a:xfrm>
            <a:off x="792163" y="3454119"/>
            <a:ext cx="7559674" cy="464331"/>
            <a:chOff x="792163" y="3544737"/>
            <a:chExt cx="7559674" cy="464331"/>
          </a:xfrm>
        </p:grpSpPr>
        <p:sp>
          <p:nvSpPr>
            <p:cNvPr id="23" name="Rectangle 22"/>
            <p:cNvSpPr>
              <a:spLocks/>
            </p:cNvSpPr>
            <p:nvPr/>
          </p:nvSpPr>
          <p:spPr>
            <a:xfrm>
              <a:off x="3003259" y="3544737"/>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sentence with an </a:t>
              </a:r>
              <a:r>
                <a:rPr lang="en-GB" sz="1600" b="1" dirty="0">
                  <a:latin typeface="Twinkl" pitchFamily="2" charset="0"/>
                </a:rPr>
                <a:t>expanded noun phrase</a:t>
              </a:r>
              <a:r>
                <a:rPr lang="en-GB" sz="1600" dirty="0">
                  <a:latin typeface="Twinkl" pitchFamily="2" charset="0"/>
                </a:rPr>
                <a:t>.</a:t>
              </a:r>
            </a:p>
          </p:txBody>
        </p:sp>
        <p:sp>
          <p:nvSpPr>
            <p:cNvPr id="35" name="Rectangle 34"/>
            <p:cNvSpPr>
              <a:spLocks/>
            </p:cNvSpPr>
            <p:nvPr/>
          </p:nvSpPr>
          <p:spPr>
            <a:xfrm>
              <a:off x="792163" y="3544737"/>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1</a:t>
              </a:r>
            </a:p>
          </p:txBody>
        </p:sp>
      </p:grpSp>
      <p:grpSp>
        <p:nvGrpSpPr>
          <p:cNvPr id="3" name="Group 2"/>
          <p:cNvGrpSpPr/>
          <p:nvPr/>
        </p:nvGrpSpPr>
        <p:grpSpPr>
          <a:xfrm>
            <a:off x="792163" y="3950818"/>
            <a:ext cx="7559674" cy="464331"/>
            <a:chOff x="792163" y="4041436"/>
            <a:chExt cx="7559674" cy="464331"/>
          </a:xfrm>
        </p:grpSpPr>
        <p:sp>
          <p:nvSpPr>
            <p:cNvPr id="25" name="Rectangle 24"/>
            <p:cNvSpPr>
              <a:spLocks/>
            </p:cNvSpPr>
            <p:nvPr/>
          </p:nvSpPr>
          <p:spPr>
            <a:xfrm>
              <a:off x="3003259" y="4041436"/>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a:t>
              </a:r>
              <a:r>
                <a:rPr lang="en-GB" sz="1600" b="1" dirty="0">
                  <a:latin typeface="Twinkl" pitchFamily="2" charset="0"/>
                </a:rPr>
                <a:t>past progressive sentence</a:t>
              </a:r>
              <a:r>
                <a:rPr lang="en-GB" sz="1600" dirty="0">
                  <a:latin typeface="Twinkl" pitchFamily="2" charset="0"/>
                </a:rPr>
                <a:t>.</a:t>
              </a:r>
            </a:p>
          </p:txBody>
        </p:sp>
        <p:sp>
          <p:nvSpPr>
            <p:cNvPr id="36" name="Rectangle 35"/>
            <p:cNvSpPr>
              <a:spLocks/>
            </p:cNvSpPr>
            <p:nvPr/>
          </p:nvSpPr>
          <p:spPr>
            <a:xfrm>
              <a:off x="792163" y="4041436"/>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2</a:t>
              </a:r>
            </a:p>
          </p:txBody>
        </p:sp>
      </p:grpSp>
      <p:grpSp>
        <p:nvGrpSpPr>
          <p:cNvPr id="6" name="Group 5"/>
          <p:cNvGrpSpPr/>
          <p:nvPr/>
        </p:nvGrpSpPr>
        <p:grpSpPr>
          <a:xfrm>
            <a:off x="792163" y="4445323"/>
            <a:ext cx="7559674" cy="710552"/>
            <a:chOff x="792163" y="4535941"/>
            <a:chExt cx="7559674" cy="710552"/>
          </a:xfrm>
        </p:grpSpPr>
        <p:sp>
          <p:nvSpPr>
            <p:cNvPr id="32" name="Rectangle 31"/>
            <p:cNvSpPr>
              <a:spLocks/>
            </p:cNvSpPr>
            <p:nvPr/>
          </p:nvSpPr>
          <p:spPr>
            <a:xfrm>
              <a:off x="3003259" y="4535941"/>
              <a:ext cx="5348578" cy="710552"/>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sentence that uses an </a:t>
              </a:r>
              <a:r>
                <a:rPr lang="en-GB" sz="1600" b="1" dirty="0">
                  <a:latin typeface="Twinkl" pitchFamily="2" charset="0"/>
                </a:rPr>
                <a:t>apostrophe</a:t>
              </a:r>
              <a:r>
                <a:rPr lang="en-GB" sz="1600" dirty="0">
                  <a:latin typeface="Twinkl" pitchFamily="2" charset="0"/>
                </a:rPr>
                <a:t> about something belonging to the butterfly.</a:t>
              </a:r>
            </a:p>
          </p:txBody>
        </p:sp>
        <p:sp>
          <p:nvSpPr>
            <p:cNvPr id="37" name="Rectangle 36"/>
            <p:cNvSpPr>
              <a:spLocks/>
            </p:cNvSpPr>
            <p:nvPr/>
          </p:nvSpPr>
          <p:spPr>
            <a:xfrm>
              <a:off x="792163" y="4535941"/>
              <a:ext cx="2143984" cy="710552"/>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3</a:t>
              </a:r>
            </a:p>
            <a:p>
              <a:endParaRPr lang="en-GB" sz="1600" dirty="0">
                <a:latin typeface="Twinkl" pitchFamily="2" charset="0"/>
              </a:endParaRPr>
            </a:p>
          </p:txBody>
        </p:sp>
      </p:grpSp>
      <p:grpSp>
        <p:nvGrpSpPr>
          <p:cNvPr id="9" name="Group 8"/>
          <p:cNvGrpSpPr/>
          <p:nvPr/>
        </p:nvGrpSpPr>
        <p:grpSpPr>
          <a:xfrm>
            <a:off x="803276" y="5186486"/>
            <a:ext cx="7559674" cy="464331"/>
            <a:chOff x="803276" y="5277104"/>
            <a:chExt cx="7559674" cy="464331"/>
          </a:xfrm>
        </p:grpSpPr>
        <p:sp>
          <p:nvSpPr>
            <p:cNvPr id="33" name="Rectangle 32"/>
            <p:cNvSpPr>
              <a:spLocks/>
            </p:cNvSpPr>
            <p:nvPr/>
          </p:nvSpPr>
          <p:spPr>
            <a:xfrm>
              <a:off x="3014372" y="5277104"/>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a:t>
              </a:r>
              <a:r>
                <a:rPr lang="en-GB" sz="1600" b="1" dirty="0">
                  <a:latin typeface="Twinkl" pitchFamily="2" charset="0"/>
                </a:rPr>
                <a:t>Did you know?</a:t>
              </a:r>
              <a:r>
                <a:rPr lang="en-GB" sz="1600" dirty="0">
                  <a:latin typeface="Twinkl" pitchFamily="2" charset="0"/>
                </a:rPr>
                <a:t>’ question.</a:t>
              </a:r>
            </a:p>
          </p:txBody>
        </p:sp>
        <p:sp>
          <p:nvSpPr>
            <p:cNvPr id="38" name="Rectangle 37"/>
            <p:cNvSpPr>
              <a:spLocks/>
            </p:cNvSpPr>
            <p:nvPr/>
          </p:nvSpPr>
          <p:spPr>
            <a:xfrm>
              <a:off x="803276" y="5277104"/>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4</a:t>
              </a:r>
            </a:p>
          </p:txBody>
        </p:sp>
      </p:grpSp>
    </p:spTree>
    <p:extLst>
      <p:ext uri="{BB962C8B-B14F-4D97-AF65-F5344CB8AC3E}">
        <p14:creationId xmlns:p14="http://schemas.microsoft.com/office/powerpoint/2010/main" val="7029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193586"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38650" y="604302"/>
            <a:ext cx="4216399"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pic>
        <p:nvPicPr>
          <p:cNvPr id="18" name="Picture 17"/>
          <p:cNvPicPr>
            <a:picLocks noChangeAspect="1"/>
          </p:cNvPicPr>
          <p:nvPr/>
        </p:nvPicPr>
        <p:blipFill rotWithShape="1">
          <a:blip r:embed="rId2"/>
          <a:srcRect b="1791"/>
          <a:stretch/>
        </p:blipFill>
        <p:spPr>
          <a:xfrm>
            <a:off x="792164" y="1301584"/>
            <a:ext cx="2970212" cy="2089316"/>
          </a:xfrm>
          <a:prstGeom prst="rect">
            <a:avLst/>
          </a:prstGeom>
        </p:spPr>
      </p:pic>
      <p:sp>
        <p:nvSpPr>
          <p:cNvPr id="24" name="Rectangle 23"/>
          <p:cNvSpPr>
            <a:spLocks/>
          </p:cNvSpPr>
          <p:nvPr/>
        </p:nvSpPr>
        <p:spPr>
          <a:xfrm>
            <a:off x="3990974" y="1787796"/>
            <a:ext cx="4360863" cy="772107"/>
          </a:xfrm>
          <a:prstGeom prst="rect">
            <a:avLst/>
          </a:prstGeom>
          <a:noFill/>
        </p:spPr>
        <p:txBody>
          <a:bodyPr wrap="square" lIns="108000" tIns="108000" rIns="108000" bIns="108000" anchor="ctr" anchorCtr="0">
            <a:spAutoFit/>
          </a:bodyPr>
          <a:lstStyle/>
          <a:p>
            <a:pPr algn="ctr"/>
            <a:r>
              <a:rPr lang="en-GB" dirty="0">
                <a:latin typeface="Twinkl" pitchFamily="2" charset="0"/>
              </a:rPr>
              <a:t>Here’s an example of what you could have </a:t>
            </a:r>
            <a:r>
              <a:rPr lang="en-GB" b="1" dirty="0">
                <a:latin typeface="Twinkl" pitchFamily="2" charset="0"/>
              </a:rPr>
              <a:t>thought</a:t>
            </a:r>
            <a:r>
              <a:rPr lang="en-GB" dirty="0">
                <a:latin typeface="Twinkl" pitchFamily="2" charset="0"/>
              </a:rPr>
              <a:t> and </a:t>
            </a:r>
            <a:r>
              <a:rPr lang="en-GB" b="1" dirty="0">
                <a:latin typeface="Twinkl" pitchFamily="2" charset="0"/>
              </a:rPr>
              <a:t>written</a:t>
            </a:r>
            <a:r>
              <a:rPr lang="en-GB" dirty="0">
                <a:latin typeface="Twinkl" pitchFamily="2" charset="0"/>
              </a:rPr>
              <a:t>:</a:t>
            </a:r>
          </a:p>
        </p:txBody>
      </p:sp>
      <p:sp>
        <p:nvSpPr>
          <p:cNvPr id="30" name="Rectangle 29"/>
          <p:cNvSpPr>
            <a:spLocks/>
          </p:cNvSpPr>
          <p:nvPr/>
        </p:nvSpPr>
        <p:spPr>
          <a:xfrm>
            <a:off x="792163" y="5563272"/>
            <a:ext cx="7570787" cy="495108"/>
          </a:xfrm>
          <a:prstGeom prst="rect">
            <a:avLst/>
          </a:prstGeom>
          <a:noFill/>
        </p:spPr>
        <p:txBody>
          <a:bodyPr wrap="square" lIns="108000" tIns="108000" rIns="108000" bIns="108000" anchor="ctr" anchorCtr="0">
            <a:spAutoFit/>
          </a:bodyPr>
          <a:lstStyle/>
          <a:p>
            <a:pPr algn="ctr"/>
            <a:r>
              <a:rPr lang="en-GB" dirty="0">
                <a:latin typeface="Twinkl" pitchFamily="2" charset="0"/>
              </a:rPr>
              <a:t>Share your writing with a partner, your group or your whole class. </a:t>
            </a:r>
          </a:p>
        </p:txBody>
      </p:sp>
      <p:sp>
        <p:nvSpPr>
          <p:cNvPr id="31" name="Title 20"/>
          <p:cNvSpPr txBox="1">
            <a:spLocks/>
          </p:cNvSpPr>
          <p:nvPr/>
        </p:nvSpPr>
        <p:spPr>
          <a:xfrm>
            <a:off x="3337717" y="1032816"/>
            <a:ext cx="566737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Think &amp; Write - Answers</a:t>
            </a:r>
          </a:p>
        </p:txBody>
      </p:sp>
      <p:sp>
        <p:nvSpPr>
          <p:cNvPr id="28" name="Rectangle 27"/>
          <p:cNvSpPr>
            <a:spLocks/>
          </p:cNvSpPr>
          <p:nvPr/>
        </p:nvSpPr>
        <p:spPr>
          <a:xfrm>
            <a:off x="786606" y="4506701"/>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The </a:t>
            </a:r>
            <a:r>
              <a:rPr lang="en-GB" b="1" dirty="0">
                <a:latin typeface="Twinkl" pitchFamily="2" charset="0"/>
              </a:rPr>
              <a:t>butterfly’s wings </a:t>
            </a:r>
            <a:r>
              <a:rPr lang="en-GB" dirty="0">
                <a:latin typeface="Twinkl" pitchFamily="2" charset="0"/>
              </a:rPr>
              <a:t>were covered in many beautiful patterns. </a:t>
            </a:r>
          </a:p>
        </p:txBody>
      </p:sp>
      <p:sp>
        <p:nvSpPr>
          <p:cNvPr id="29" name="Rectangle 28"/>
          <p:cNvSpPr>
            <a:spLocks/>
          </p:cNvSpPr>
          <p:nvPr/>
        </p:nvSpPr>
        <p:spPr>
          <a:xfrm>
            <a:off x="786606" y="5001808"/>
            <a:ext cx="7570787" cy="495108"/>
          </a:xfrm>
          <a:prstGeom prst="rect">
            <a:avLst/>
          </a:prstGeom>
          <a:noFill/>
        </p:spPr>
        <p:txBody>
          <a:bodyPr wrap="square" lIns="108000" tIns="108000" rIns="108000" bIns="108000" anchor="ctr" anchorCtr="0">
            <a:spAutoFit/>
          </a:bodyPr>
          <a:lstStyle/>
          <a:p>
            <a:r>
              <a:rPr lang="en-GB" b="1" dirty="0">
                <a:latin typeface="Twinkl" pitchFamily="2" charset="0"/>
              </a:rPr>
              <a:t>Did you know </a:t>
            </a:r>
            <a:r>
              <a:rPr lang="en-GB" dirty="0">
                <a:latin typeface="Twinkl" pitchFamily="2" charset="0"/>
              </a:rPr>
              <a:t>that she used to be a caterpillar?</a:t>
            </a:r>
          </a:p>
        </p:txBody>
      </p:sp>
      <p:sp>
        <p:nvSpPr>
          <p:cNvPr id="26" name="Rectangle 25"/>
          <p:cNvSpPr>
            <a:spLocks/>
          </p:cNvSpPr>
          <p:nvPr/>
        </p:nvSpPr>
        <p:spPr>
          <a:xfrm>
            <a:off x="786606" y="3532718"/>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The </a:t>
            </a:r>
            <a:r>
              <a:rPr lang="en-GB" b="1" dirty="0">
                <a:latin typeface="Twinkl" pitchFamily="2" charset="0"/>
              </a:rPr>
              <a:t>stunning and colourful butterfly </a:t>
            </a:r>
            <a:r>
              <a:rPr lang="en-GB" dirty="0">
                <a:latin typeface="Twinkl" pitchFamily="2" charset="0"/>
              </a:rPr>
              <a:t>floated down onto a flower.</a:t>
            </a:r>
          </a:p>
        </p:txBody>
      </p:sp>
      <p:sp>
        <p:nvSpPr>
          <p:cNvPr id="27" name="Rectangle 26"/>
          <p:cNvSpPr>
            <a:spLocks/>
          </p:cNvSpPr>
          <p:nvPr/>
        </p:nvSpPr>
        <p:spPr>
          <a:xfrm>
            <a:off x="786606" y="4037514"/>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She </a:t>
            </a:r>
            <a:r>
              <a:rPr lang="en-GB" b="1" dirty="0">
                <a:latin typeface="Twinkl" pitchFamily="2" charset="0"/>
              </a:rPr>
              <a:t>was using </a:t>
            </a:r>
            <a:r>
              <a:rPr lang="en-GB" dirty="0">
                <a:latin typeface="Twinkl" pitchFamily="2" charset="0"/>
              </a:rPr>
              <a:t>her antennae to sense all around her.</a:t>
            </a:r>
          </a:p>
        </p:txBody>
      </p:sp>
    </p:spTree>
    <p:extLst>
      <p:ext uri="{BB962C8B-B14F-4D97-AF65-F5344CB8AC3E}">
        <p14:creationId xmlns:p14="http://schemas.microsoft.com/office/powerpoint/2010/main" val="10341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572000"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65700" y="604302"/>
            <a:ext cx="3689350"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Word Scramble Puzzle</a:t>
            </a:r>
            <a:endParaRPr lang="en-GB" sz="3600" dirty="0"/>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1089625" y="1904145"/>
            <a:ext cx="3260853" cy="1049106"/>
          </a:xfrm>
          <a:prstGeom prst="rect">
            <a:avLst/>
          </a:prstGeom>
          <a:noFill/>
        </p:spPr>
        <p:txBody>
          <a:bodyPr wrap="square" lIns="108000" tIns="108000" rIns="108000" bIns="108000" anchor="ctr" anchorCtr="0">
            <a:spAutoFit/>
          </a:bodyPr>
          <a:lstStyle/>
          <a:p>
            <a:r>
              <a:rPr lang="en-GB" dirty="0">
                <a:latin typeface="Twinkl" pitchFamily="2" charset="0"/>
              </a:rPr>
              <a:t>Unscramble these words that all contain a /r/ sound made with a ‘</a:t>
            </a:r>
            <a:r>
              <a:rPr lang="en-GB" dirty="0" err="1">
                <a:latin typeface="Twinkl" pitchFamily="2" charset="0"/>
              </a:rPr>
              <a:t>wr</a:t>
            </a:r>
            <a:r>
              <a:rPr lang="en-GB" dirty="0">
                <a:latin typeface="Twinkl" pitchFamily="2" charset="0"/>
              </a:rPr>
              <a:t>’.</a:t>
            </a:r>
          </a:p>
        </p:txBody>
      </p:sp>
      <p:sp>
        <p:nvSpPr>
          <p:cNvPr id="7" name="Rectangle 6"/>
          <p:cNvSpPr/>
          <p:nvPr/>
        </p:nvSpPr>
        <p:spPr>
          <a:xfrm>
            <a:off x="4572000" y="653344"/>
            <a:ext cx="403225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S17: Words with the /r/ sound spelt ‘</a:t>
            </a:r>
            <a:r>
              <a:rPr lang="en-GB" sz="1200" b="1" dirty="0" err="1">
                <a:solidFill>
                  <a:schemeClr val="bg1"/>
                </a:solidFill>
                <a:latin typeface="Twinkl" pitchFamily="2" charset="0"/>
              </a:rPr>
              <a:t>wr</a:t>
            </a:r>
            <a:r>
              <a:rPr lang="en-GB" sz="1200" b="1" dirty="0">
                <a:solidFill>
                  <a:schemeClr val="bg1"/>
                </a:solidFill>
                <a:latin typeface="Twinkl" pitchFamily="2"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1639699136"/>
              </p:ext>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8757542"/>
              </p:ext>
            </p:extLst>
          </p:nvPr>
        </p:nvGraphicFramePr>
        <p:xfrm>
          <a:off x="4999909" y="3425871"/>
          <a:ext cx="3176432" cy="804447"/>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a:spLocks/>
          </p:cNvSpPr>
          <p:nvPr/>
        </p:nvSpPr>
        <p:spPr>
          <a:xfrm>
            <a:off x="4883449" y="1904145"/>
            <a:ext cx="3260853" cy="1049106"/>
          </a:xfrm>
          <a:prstGeom prst="rect">
            <a:avLst/>
          </a:prstGeom>
          <a:noFill/>
        </p:spPr>
        <p:txBody>
          <a:bodyPr wrap="square" lIns="108000" tIns="108000" rIns="108000" bIns="108000" anchor="ctr" anchorCtr="0">
            <a:spAutoFit/>
          </a:bodyPr>
          <a:lstStyle/>
          <a:p>
            <a:pPr algn="ctr"/>
            <a:r>
              <a:rPr lang="en-GB" dirty="0">
                <a:latin typeface="Twinkl" pitchFamily="2" charset="0"/>
              </a:rPr>
              <a:t>The numbered squares will also make a /r/ sound spelt with ‘</a:t>
            </a:r>
            <a:r>
              <a:rPr lang="en-GB" dirty="0" err="1">
                <a:latin typeface="Twinkl" pitchFamily="2" charset="0"/>
              </a:rPr>
              <a:t>wr</a:t>
            </a:r>
            <a:r>
              <a:rPr lang="en-GB" dirty="0">
                <a:latin typeface="Twinkl" pitchFamily="2" charset="0"/>
              </a:rPr>
              <a:t>’ secret code word.</a:t>
            </a:r>
          </a:p>
        </p:txBody>
      </p:sp>
      <p:graphicFrame>
        <p:nvGraphicFramePr>
          <p:cNvPr id="17" name="Table 16"/>
          <p:cNvGraphicFramePr>
            <a:graphicFrameLocks noGrp="1"/>
          </p:cNvGraphicFramePr>
          <p:nvPr>
            <p:extLst>
              <p:ext uri="{D42A27DB-BD31-4B8C-83A1-F6EECF244321}">
                <p14:modId xmlns:p14="http://schemas.microsoft.com/office/powerpoint/2010/main" val="663568063"/>
              </p:ext>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35307627"/>
              </p:ext>
            </p:extLst>
          </p:nvPr>
        </p:nvGraphicFramePr>
        <p:xfrm>
          <a:off x="1131835" y="3072553"/>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i</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17588977"/>
              </p:ext>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gridSpan="7">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dirty="0"/>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3701327696"/>
              </p:ext>
            </p:extLst>
          </p:nvPr>
        </p:nvGraphicFramePr>
        <p:xfrm>
          <a:off x="4999909" y="3425871"/>
          <a:ext cx="3176432" cy="804447"/>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5" name="Flowchart: Delay 14"/>
          <p:cNvSpPr/>
          <p:nvPr/>
        </p:nvSpPr>
        <p:spPr>
          <a:xfrm>
            <a:off x="1089625"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572000"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65700" y="604302"/>
            <a:ext cx="3689350"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1089625" y="1904145"/>
            <a:ext cx="3260853" cy="1049106"/>
          </a:xfrm>
          <a:prstGeom prst="rect">
            <a:avLst/>
          </a:prstGeom>
          <a:noFill/>
        </p:spPr>
        <p:txBody>
          <a:bodyPr wrap="square" lIns="108000" tIns="108000" rIns="108000" bIns="108000" anchor="ctr" anchorCtr="0">
            <a:spAutoFit/>
          </a:bodyPr>
          <a:lstStyle/>
          <a:p>
            <a:r>
              <a:rPr lang="en-GB" dirty="0">
                <a:latin typeface="Twinkl" pitchFamily="2" charset="0"/>
              </a:rPr>
              <a:t>Unscramble these words that all contain a /r/ sound made with a ‘</a:t>
            </a:r>
            <a:r>
              <a:rPr lang="en-GB" dirty="0" err="1">
                <a:latin typeface="Twinkl" pitchFamily="2" charset="0"/>
              </a:rPr>
              <a:t>wr</a:t>
            </a:r>
            <a:r>
              <a:rPr lang="en-GB" dirty="0">
                <a:latin typeface="Twinkl" pitchFamily="2" charset="0"/>
              </a:rPr>
              <a:t>’.</a:t>
            </a:r>
          </a:p>
        </p:txBody>
      </p:sp>
      <p:sp>
        <p:nvSpPr>
          <p:cNvPr id="7" name="Rectangle 6"/>
          <p:cNvSpPr/>
          <p:nvPr/>
        </p:nvSpPr>
        <p:spPr>
          <a:xfrm>
            <a:off x="4572000" y="653344"/>
            <a:ext cx="403225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S17: Words with the /r/ sound spelt ‘</a:t>
            </a:r>
            <a:r>
              <a:rPr lang="en-GB" sz="1200" b="1" dirty="0" err="1">
                <a:solidFill>
                  <a:schemeClr val="bg1"/>
                </a:solidFill>
                <a:latin typeface="Twinkl" pitchFamily="2" charset="0"/>
              </a:rPr>
              <a:t>wr</a:t>
            </a:r>
            <a:r>
              <a:rPr lang="en-GB" sz="1200" b="1" dirty="0">
                <a:solidFill>
                  <a:schemeClr val="bg1"/>
                </a:solidFill>
                <a:latin typeface="Twinkl" pitchFamily="2" charset="0"/>
              </a:rPr>
              <a:t>’</a:t>
            </a:r>
          </a:p>
        </p:txBody>
      </p:sp>
      <p:graphicFrame>
        <p:nvGraphicFramePr>
          <p:cNvPr id="9" name="Table 8"/>
          <p:cNvGraphicFramePr>
            <a:graphicFrameLocks noGrp="1"/>
          </p:cNvGraphicFramePr>
          <p:nvPr>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a:spLocks/>
          </p:cNvSpPr>
          <p:nvPr/>
        </p:nvSpPr>
        <p:spPr>
          <a:xfrm>
            <a:off x="4883449" y="1904145"/>
            <a:ext cx="3260853" cy="1049106"/>
          </a:xfrm>
          <a:prstGeom prst="rect">
            <a:avLst/>
          </a:prstGeom>
          <a:noFill/>
        </p:spPr>
        <p:txBody>
          <a:bodyPr wrap="square" lIns="108000" tIns="108000" rIns="108000" bIns="108000" anchor="ctr" anchorCtr="0">
            <a:spAutoFit/>
          </a:bodyPr>
          <a:lstStyle/>
          <a:p>
            <a:pPr algn="ctr"/>
            <a:r>
              <a:rPr lang="en-GB" dirty="0">
                <a:latin typeface="Twinkl" pitchFamily="2" charset="0"/>
              </a:rPr>
              <a:t>The numbered squares will also make a /r/ sound spelt with ‘</a:t>
            </a:r>
            <a:r>
              <a:rPr lang="en-GB" dirty="0" err="1">
                <a:latin typeface="Twinkl" pitchFamily="2" charset="0"/>
              </a:rPr>
              <a:t>wr</a:t>
            </a:r>
            <a:r>
              <a:rPr lang="en-GB" dirty="0">
                <a:latin typeface="Twinkl" pitchFamily="2" charset="0"/>
              </a:rPr>
              <a:t>’ secret code word.</a:t>
            </a:r>
          </a:p>
        </p:txBody>
      </p:sp>
      <p:graphicFrame>
        <p:nvGraphicFramePr>
          <p:cNvPr id="17" name="Table 16"/>
          <p:cNvGraphicFramePr>
            <a:graphicFrameLocks noGrp="1"/>
          </p:cNvGraphicFramePr>
          <p:nvPr>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9" name="Rectangle 18"/>
          <p:cNvSpPr>
            <a:spLocks/>
          </p:cNvSpPr>
          <p:nvPr/>
        </p:nvSpPr>
        <p:spPr>
          <a:xfrm>
            <a:off x="4883449" y="4564645"/>
            <a:ext cx="3260853" cy="772107"/>
          </a:xfrm>
          <a:prstGeom prst="rect">
            <a:avLst/>
          </a:prstGeom>
          <a:noFill/>
        </p:spPr>
        <p:txBody>
          <a:bodyPr wrap="square" lIns="108000" tIns="108000" rIns="108000" bIns="108000" anchor="ctr" anchorCtr="0">
            <a:spAutoFit/>
          </a:bodyPr>
          <a:lstStyle/>
          <a:p>
            <a:pPr algn="ctr"/>
            <a:r>
              <a:rPr lang="en-GB" dirty="0">
                <a:latin typeface="Twinkl" pitchFamily="2" charset="0"/>
              </a:rPr>
              <a:t>Now, use the secret code word in a command sentence.</a:t>
            </a:r>
          </a:p>
        </p:txBody>
      </p:sp>
      <p:graphicFrame>
        <p:nvGraphicFramePr>
          <p:cNvPr id="25" name="Table 24"/>
          <p:cNvGraphicFramePr>
            <a:graphicFrameLocks noGrp="1"/>
          </p:cNvGraphicFramePr>
          <p:nvPr>
            <p:extLst/>
          </p:nvPr>
        </p:nvGraphicFramePr>
        <p:xfrm>
          <a:off x="1131835" y="3072553"/>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i</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4" name="Title 20"/>
          <p:cNvSpPr txBox="1">
            <a:spLocks/>
          </p:cNvSpPr>
          <p:nvPr/>
        </p:nvSpPr>
        <p:spPr>
          <a:xfrm>
            <a:off x="457198" y="102754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Twinkl" pitchFamily="2" charset="0"/>
              </a:rPr>
              <a:t>Word Scramble Puzzle - Answers</a:t>
            </a:r>
            <a:endParaRPr lang="en-GB" sz="3600" dirty="0"/>
          </a:p>
        </p:txBody>
      </p:sp>
      <p:graphicFrame>
        <p:nvGraphicFramePr>
          <p:cNvPr id="28" name="Table 27"/>
          <p:cNvGraphicFramePr>
            <a:graphicFrameLocks noGrp="1"/>
          </p:cNvGraphicFramePr>
          <p:nvPr>
            <p:extLst>
              <p:ext uri="{D42A27DB-BD31-4B8C-83A1-F6EECF244321}">
                <p14:modId xmlns:p14="http://schemas.microsoft.com/office/powerpoint/2010/main" val="1115292114"/>
              </p:ext>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71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405870"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851550" y="604302"/>
            <a:ext cx="3803500"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Reading a Picture</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4" y="2026611"/>
            <a:ext cx="7559674" cy="495108"/>
          </a:xfrm>
          <a:prstGeom prst="rect">
            <a:avLst/>
          </a:prstGeom>
          <a:noFill/>
        </p:spPr>
        <p:txBody>
          <a:bodyPr wrap="square" lIns="108000" tIns="108000" rIns="108000" bIns="108000" anchor="ctr" anchorCtr="0">
            <a:spAutoFit/>
          </a:bodyPr>
          <a:lstStyle/>
          <a:p>
            <a:pPr algn="ctr"/>
            <a:r>
              <a:rPr lang="en-GB" dirty="0">
                <a:latin typeface="Twinkl" pitchFamily="2" charset="0"/>
              </a:rPr>
              <a:t>Look at this picture and then talk about these questions with a partner. </a:t>
            </a: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a text or picture</a:t>
            </a:r>
          </a:p>
        </p:txBody>
      </p:sp>
      <p:sp>
        <p:nvSpPr>
          <p:cNvPr id="12" name="Rectangle 11"/>
          <p:cNvSpPr>
            <a:spLocks/>
          </p:cNvSpPr>
          <p:nvPr/>
        </p:nvSpPr>
        <p:spPr>
          <a:xfrm>
            <a:off x="792163" y="2521719"/>
            <a:ext cx="4527657" cy="1880103"/>
          </a:xfrm>
          <a:prstGeom prst="rect">
            <a:avLst/>
          </a:prstGeom>
          <a:noFill/>
        </p:spPr>
        <p:txBody>
          <a:bodyPr wrap="square" lIns="108000" tIns="108000" rIns="108000" bIns="108000" anchor="ctr" anchorCtr="0">
            <a:spAutoFit/>
          </a:bodyPr>
          <a:lstStyle/>
          <a:p>
            <a:pPr marL="285750" indent="-285750">
              <a:buFont typeface="Arial" panose="020B0604020202020204" pitchFamily="34" charset="0"/>
              <a:buChar char="•"/>
            </a:pPr>
            <a:r>
              <a:rPr lang="en-GB" dirty="0">
                <a:latin typeface="Twinkl" pitchFamily="2" charset="0"/>
              </a:rPr>
              <a:t>Where do you think the boy has been? How do you know?</a:t>
            </a:r>
          </a:p>
          <a:p>
            <a:pPr marL="285750" indent="-285750">
              <a:buFont typeface="Arial" panose="020B0604020202020204" pitchFamily="34" charset="0"/>
              <a:buChar char="•"/>
            </a:pPr>
            <a:r>
              <a:rPr lang="en-GB" dirty="0">
                <a:latin typeface="Twinkl" pitchFamily="2" charset="0"/>
              </a:rPr>
              <a:t>What do you think the weather is like?</a:t>
            </a:r>
          </a:p>
          <a:p>
            <a:pPr marL="285750" indent="-285750">
              <a:buFont typeface="Arial" panose="020B0604020202020204" pitchFamily="34" charset="0"/>
              <a:buChar char="•"/>
            </a:pPr>
            <a:r>
              <a:rPr lang="en-GB" dirty="0">
                <a:latin typeface="Twinkl" pitchFamily="2" charset="0"/>
              </a:rPr>
              <a:t>Why might his dungarees be dirty?</a:t>
            </a:r>
          </a:p>
          <a:p>
            <a:pPr marL="285750" indent="-285750">
              <a:buFont typeface="Arial" panose="020B0604020202020204" pitchFamily="34" charset="0"/>
              <a:buChar char="•"/>
            </a:pPr>
            <a:r>
              <a:rPr lang="en-GB" dirty="0">
                <a:latin typeface="Twinkl" pitchFamily="2" charset="0"/>
              </a:rPr>
              <a:t>How do you think the boy might be feeling? Why?</a:t>
            </a:r>
          </a:p>
        </p:txBody>
      </p:sp>
      <p:sp>
        <p:nvSpPr>
          <p:cNvPr id="13" name="Rectangle 12"/>
          <p:cNvSpPr>
            <a:spLocks/>
          </p:cNvSpPr>
          <p:nvPr/>
        </p:nvSpPr>
        <p:spPr>
          <a:xfrm>
            <a:off x="792164" y="4540321"/>
            <a:ext cx="4527656" cy="772107"/>
          </a:xfrm>
          <a:prstGeom prst="rect">
            <a:avLst/>
          </a:prstGeom>
          <a:noFill/>
        </p:spPr>
        <p:txBody>
          <a:bodyPr wrap="square" lIns="108000" tIns="108000" rIns="108000" bIns="108000" anchor="ctr" anchorCtr="0">
            <a:spAutoFit/>
          </a:bodyPr>
          <a:lstStyle/>
          <a:p>
            <a:pPr algn="ctr"/>
            <a:r>
              <a:rPr lang="en-GB" dirty="0">
                <a:latin typeface="Twinkl" pitchFamily="2" charset="0"/>
              </a:rPr>
              <a:t>Try to use the linking words </a:t>
            </a:r>
            <a:r>
              <a:rPr lang="en-GB" b="1" dirty="0">
                <a:latin typeface="Twinkl" pitchFamily="2" charset="0"/>
              </a:rPr>
              <a:t>because</a:t>
            </a:r>
            <a:r>
              <a:rPr lang="en-GB" dirty="0">
                <a:latin typeface="Twinkl" pitchFamily="2" charset="0"/>
              </a:rPr>
              <a:t>, </a:t>
            </a:r>
            <a:r>
              <a:rPr lang="en-GB" b="1" dirty="0">
                <a:latin typeface="Twinkl" pitchFamily="2" charset="0"/>
              </a:rPr>
              <a:t>when</a:t>
            </a:r>
            <a:r>
              <a:rPr lang="en-GB" dirty="0">
                <a:latin typeface="Twinkl" pitchFamily="2" charset="0"/>
              </a:rPr>
              <a:t>, </a:t>
            </a:r>
            <a:r>
              <a:rPr lang="en-GB" b="1" dirty="0">
                <a:latin typeface="Twinkl" pitchFamily="2" charset="0"/>
              </a:rPr>
              <a:t>if</a:t>
            </a:r>
            <a:r>
              <a:rPr lang="en-GB" dirty="0">
                <a:latin typeface="Twinkl" pitchFamily="2" charset="0"/>
              </a:rPr>
              <a:t>, </a:t>
            </a:r>
            <a:r>
              <a:rPr lang="en-GB" b="1" dirty="0">
                <a:latin typeface="Twinkl" pitchFamily="2" charset="0"/>
              </a:rPr>
              <a:t>so</a:t>
            </a:r>
            <a:r>
              <a:rPr lang="en-GB" dirty="0">
                <a:latin typeface="Twinkl" pitchFamily="2" charset="0"/>
              </a:rPr>
              <a:t> and </a:t>
            </a:r>
            <a:r>
              <a:rPr lang="en-GB" b="1" dirty="0">
                <a:latin typeface="Twinkl" pitchFamily="2" charset="0"/>
              </a:rPr>
              <a:t>but</a:t>
            </a:r>
            <a:r>
              <a:rPr lang="en-GB" dirty="0">
                <a:latin typeface="Twinkl" pitchFamily="2" charset="0"/>
              </a:rPr>
              <a:t> in your answers. </a:t>
            </a:r>
          </a:p>
        </p:txBody>
      </p:sp>
      <p:pic>
        <p:nvPicPr>
          <p:cNvPr id="14" name="Picture 13"/>
          <p:cNvPicPr>
            <a:picLocks noChangeAspect="1"/>
          </p:cNvPicPr>
          <p:nvPr/>
        </p:nvPicPr>
        <p:blipFill>
          <a:blip r:embed="rId2"/>
          <a:stretch>
            <a:fillRect/>
          </a:stretch>
        </p:blipFill>
        <p:spPr>
          <a:xfrm>
            <a:off x="5400009" y="2521719"/>
            <a:ext cx="2706582" cy="3571106"/>
          </a:xfrm>
          <a:prstGeom prst="rect">
            <a:avLst/>
          </a:prstGeom>
        </p:spPr>
      </p:pic>
    </p:spTree>
    <p:extLst>
      <p:ext uri="{BB962C8B-B14F-4D97-AF65-F5344CB8AC3E}">
        <p14:creationId xmlns:p14="http://schemas.microsoft.com/office/powerpoint/2010/main" val="268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405870"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851550" y="604302"/>
            <a:ext cx="3803500"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Reading a Picture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a text or picture</a:t>
            </a:r>
          </a:p>
        </p:txBody>
      </p:sp>
      <p:sp>
        <p:nvSpPr>
          <p:cNvPr id="12" name="Rectangle 11"/>
          <p:cNvSpPr>
            <a:spLocks/>
          </p:cNvSpPr>
          <p:nvPr/>
        </p:nvSpPr>
        <p:spPr>
          <a:xfrm>
            <a:off x="792163" y="2026611"/>
            <a:ext cx="7559675" cy="3942206"/>
          </a:xfrm>
          <a:prstGeom prst="rect">
            <a:avLst/>
          </a:prstGeom>
          <a:noFill/>
        </p:spPr>
        <p:txBody>
          <a:bodyPr wrap="square" lIns="108000" tIns="108000" rIns="108000" bIns="108000" anchor="ctr" anchorCtr="0">
            <a:spAutoFit/>
          </a:bodyPr>
          <a:lstStyle/>
          <a:p>
            <a:pPr marL="342900" indent="-342900">
              <a:buFont typeface="Arial" panose="020B0604020202020204" pitchFamily="34" charset="0"/>
              <a:buChar char="•"/>
            </a:pPr>
            <a:r>
              <a:rPr lang="en-GB" sz="2000" b="1" dirty="0">
                <a:latin typeface="Twinkl" pitchFamily="2" charset="0"/>
              </a:rPr>
              <a:t>Where do you think the boy has been? How do you know? </a:t>
            </a:r>
          </a:p>
          <a:p>
            <a:pPr lvl="1"/>
            <a:r>
              <a:rPr lang="en-GB" dirty="0">
                <a:latin typeface="Twinkl" pitchFamily="2" charset="0"/>
              </a:rPr>
              <a:t>I noticed that the boy had a fishing rod and bucket so he must have been fishing.</a:t>
            </a:r>
          </a:p>
          <a:p>
            <a:pPr marL="342900" indent="-342900">
              <a:buFont typeface="Arial" panose="020B0604020202020204" pitchFamily="34" charset="0"/>
              <a:buChar char="•"/>
            </a:pPr>
            <a:r>
              <a:rPr lang="en-GB" sz="2000" b="1" dirty="0">
                <a:latin typeface="Twinkl" pitchFamily="2" charset="0"/>
              </a:rPr>
              <a:t>What do you think the weather is like?</a:t>
            </a:r>
          </a:p>
          <a:p>
            <a:pPr lvl="1"/>
            <a:r>
              <a:rPr lang="en-GB" dirty="0">
                <a:latin typeface="Twinkl" pitchFamily="2" charset="0"/>
              </a:rPr>
              <a:t>The weather looks bright and it must be warm because the boy isn’t wearing that many clothes.</a:t>
            </a:r>
          </a:p>
          <a:p>
            <a:pPr marL="342900" indent="-342900">
              <a:buFont typeface="Arial" panose="020B0604020202020204" pitchFamily="34" charset="0"/>
              <a:buChar char="•"/>
            </a:pPr>
            <a:r>
              <a:rPr lang="en-GB" sz="2000" b="1" dirty="0">
                <a:latin typeface="Twinkl" pitchFamily="2" charset="0"/>
              </a:rPr>
              <a:t>Why might his dungarees be dirty?</a:t>
            </a:r>
          </a:p>
          <a:p>
            <a:pPr lvl="1"/>
            <a:r>
              <a:rPr lang="en-GB" dirty="0">
                <a:latin typeface="Twinkl" pitchFamily="2" charset="0"/>
              </a:rPr>
              <a:t>The boy’s dungarees might be dirty because he has been sitting on the damp ground. </a:t>
            </a:r>
            <a:endParaRPr lang="en-GB" sz="1600" dirty="0">
              <a:latin typeface="Twinkl" pitchFamily="2" charset="0"/>
            </a:endParaRPr>
          </a:p>
          <a:p>
            <a:pPr marL="342900" indent="-342900">
              <a:buFont typeface="Arial" panose="020B0604020202020204" pitchFamily="34" charset="0"/>
              <a:buChar char="•"/>
            </a:pPr>
            <a:r>
              <a:rPr lang="en-GB" sz="2000" b="1" dirty="0">
                <a:latin typeface="Twinkl" pitchFamily="2" charset="0"/>
              </a:rPr>
              <a:t>How do you think the boy might be feeling? Why?</a:t>
            </a:r>
          </a:p>
          <a:p>
            <a:pPr lvl="1"/>
            <a:r>
              <a:rPr lang="en-GB" dirty="0">
                <a:latin typeface="Twinkl" pitchFamily="2" charset="0"/>
              </a:rPr>
              <a:t>The boy might be feeling delighted if he’s had fun and managed to catch a fish, but if he’s not caught anything, he might be feeling upset and frustrated.</a:t>
            </a:r>
            <a:endParaRPr lang="en-GB" sz="1600" dirty="0">
              <a:latin typeface="Twinkl" pitchFamily="2" charset="0"/>
            </a:endParaRPr>
          </a:p>
        </p:txBody>
      </p:sp>
    </p:spTree>
    <p:extLst>
      <p:ext uri="{BB962C8B-B14F-4D97-AF65-F5344CB8AC3E}">
        <p14:creationId xmlns:p14="http://schemas.microsoft.com/office/powerpoint/2010/main" val="6600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5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5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25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25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840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61686" y="604302"/>
            <a:ext cx="3193364"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9450"/>
            <a:ext cx="8220075" cy="994306"/>
          </a:xfrm>
        </p:spPr>
        <p:txBody>
          <a:bodyPr/>
          <a:lstStyle/>
          <a:p>
            <a:r>
              <a:rPr lang="en-GB" sz="3600" dirty="0">
                <a:latin typeface="Twinkl" pitchFamily="2" charset="0"/>
              </a:rPr>
              <a:t>Post Box Sorting</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 Functions of Sentences</a:t>
            </a:r>
          </a:p>
        </p:txBody>
      </p:sp>
      <p:grpSp>
        <p:nvGrpSpPr>
          <p:cNvPr id="3" name="Group 2"/>
          <p:cNvGrpSpPr/>
          <p:nvPr/>
        </p:nvGrpSpPr>
        <p:grpSpPr>
          <a:xfrm>
            <a:off x="1023637" y="3794395"/>
            <a:ext cx="5359911" cy="2260834"/>
            <a:chOff x="884370" y="1936912"/>
            <a:chExt cx="7477569" cy="315407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0" y="1936912"/>
              <a:ext cx="1303571" cy="315407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369" y="1936912"/>
              <a:ext cx="1303571" cy="315407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68" y="1936912"/>
              <a:ext cx="1303571" cy="315407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368" y="1936912"/>
              <a:ext cx="1303571" cy="3154071"/>
            </a:xfrm>
            <a:prstGeom prst="rect">
              <a:avLst/>
            </a:prstGeom>
          </p:spPr>
        </p:pic>
      </p:grpSp>
      <p:sp>
        <p:nvSpPr>
          <p:cNvPr id="6" name="TextBox 5"/>
          <p:cNvSpPr txBox="1"/>
          <p:nvPr/>
        </p:nvSpPr>
        <p:spPr>
          <a:xfrm>
            <a:off x="792163" y="1676040"/>
            <a:ext cx="7559675" cy="1077218"/>
          </a:xfrm>
          <a:prstGeom prst="rect">
            <a:avLst/>
          </a:prstGeom>
          <a:noFill/>
        </p:spPr>
        <p:txBody>
          <a:bodyPr wrap="square" rtlCol="0">
            <a:spAutoFit/>
          </a:bodyPr>
          <a:lstStyle/>
          <a:p>
            <a:r>
              <a:rPr lang="en-GB" sz="1600" dirty="0">
                <a:latin typeface="Twinkl" pitchFamily="2" charset="0"/>
              </a:rPr>
              <a:t>Can you sort the </a:t>
            </a:r>
            <a:r>
              <a:rPr lang="en-GB" sz="1600" b="1" dirty="0">
                <a:latin typeface="Twinkl" pitchFamily="2" charset="0"/>
              </a:rPr>
              <a:t>statement</a:t>
            </a:r>
            <a:r>
              <a:rPr lang="en-GB" sz="1600" dirty="0">
                <a:latin typeface="Twinkl" pitchFamily="2" charset="0"/>
              </a:rPr>
              <a:t>, </a:t>
            </a:r>
            <a:r>
              <a:rPr lang="en-GB" sz="1600" b="1" dirty="0">
                <a:latin typeface="Twinkl" pitchFamily="2" charset="0"/>
              </a:rPr>
              <a:t>question</a:t>
            </a:r>
            <a:r>
              <a:rPr lang="en-GB" sz="1600" dirty="0">
                <a:latin typeface="Twinkl" pitchFamily="2" charset="0"/>
              </a:rPr>
              <a:t>, </a:t>
            </a:r>
            <a:r>
              <a:rPr lang="en-GB" sz="1600" b="1" dirty="0">
                <a:latin typeface="Twinkl" pitchFamily="2" charset="0"/>
              </a:rPr>
              <a:t>command</a:t>
            </a:r>
            <a:r>
              <a:rPr lang="en-GB" sz="1600" dirty="0">
                <a:latin typeface="Twinkl" pitchFamily="2" charset="0"/>
              </a:rPr>
              <a:t> and </a:t>
            </a:r>
            <a:r>
              <a:rPr lang="en-GB" sz="1600" b="1" dirty="0">
                <a:latin typeface="Twinkl" pitchFamily="2" charset="0"/>
              </a:rPr>
              <a:t>exclamation</a:t>
            </a:r>
            <a:r>
              <a:rPr lang="en-GB" sz="1600" dirty="0">
                <a:latin typeface="Twinkl" pitchFamily="2" charset="0"/>
              </a:rPr>
              <a:t> sentences into the correct post box?</a:t>
            </a:r>
          </a:p>
          <a:p>
            <a:r>
              <a:rPr lang="en-GB" sz="1600" dirty="0">
                <a:latin typeface="Twinkl" pitchFamily="2" charset="0"/>
              </a:rPr>
              <a:t>As an extra challenge, try to think of a sentence of your own that you could put into each post box.</a:t>
            </a:r>
          </a:p>
        </p:txBody>
      </p:sp>
      <p:sp>
        <p:nvSpPr>
          <p:cNvPr id="8" name="Rectangle 7"/>
          <p:cNvSpPr/>
          <p:nvPr/>
        </p:nvSpPr>
        <p:spPr>
          <a:xfrm>
            <a:off x="792163"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Statements</a:t>
            </a:r>
          </a:p>
        </p:txBody>
      </p:sp>
      <p:sp>
        <p:nvSpPr>
          <p:cNvPr id="17" name="Rectangle 16"/>
          <p:cNvSpPr/>
          <p:nvPr/>
        </p:nvSpPr>
        <p:spPr>
          <a:xfrm>
            <a:off x="2287561"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Questions</a:t>
            </a:r>
          </a:p>
        </p:txBody>
      </p:sp>
      <p:sp>
        <p:nvSpPr>
          <p:cNvPr id="18" name="Rectangle 17"/>
          <p:cNvSpPr/>
          <p:nvPr/>
        </p:nvSpPr>
        <p:spPr>
          <a:xfrm>
            <a:off x="3782959"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Commands</a:t>
            </a:r>
          </a:p>
        </p:txBody>
      </p:sp>
      <p:sp>
        <p:nvSpPr>
          <p:cNvPr id="19" name="Rectangle 18"/>
          <p:cNvSpPr/>
          <p:nvPr/>
        </p:nvSpPr>
        <p:spPr>
          <a:xfrm>
            <a:off x="5278358"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Exclamations</a:t>
            </a:r>
          </a:p>
        </p:txBody>
      </p:sp>
      <p:grpSp>
        <p:nvGrpSpPr>
          <p:cNvPr id="28" name="Group 27"/>
          <p:cNvGrpSpPr/>
          <p:nvPr/>
        </p:nvGrpSpPr>
        <p:grpSpPr>
          <a:xfrm>
            <a:off x="729738" y="2883372"/>
            <a:ext cx="1228297" cy="775553"/>
            <a:chOff x="729738" y="2883372"/>
            <a:chExt cx="1228297" cy="77555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38" y="2883372"/>
              <a:ext cx="1228297" cy="775553"/>
            </a:xfrm>
            <a:prstGeom prst="rect">
              <a:avLst/>
            </a:prstGeom>
          </p:spPr>
        </p:pic>
        <p:sp>
          <p:nvSpPr>
            <p:cNvPr id="16" name="TextBox 15"/>
            <p:cNvSpPr txBox="1"/>
            <p:nvPr/>
          </p:nvSpPr>
          <p:spPr>
            <a:xfrm>
              <a:off x="792164" y="2968485"/>
              <a:ext cx="896594" cy="577081"/>
            </a:xfrm>
            <a:prstGeom prst="rect">
              <a:avLst/>
            </a:prstGeom>
            <a:solidFill>
              <a:schemeClr val="bg1"/>
            </a:solidFill>
          </p:spPr>
          <p:txBody>
            <a:bodyPr wrap="square" rtlCol="0">
              <a:spAutoFit/>
            </a:bodyPr>
            <a:lstStyle/>
            <a:p>
              <a:r>
                <a:rPr lang="en-GB" sz="1050" dirty="0"/>
                <a:t>Stick the ribbon on with glue</a:t>
              </a:r>
            </a:p>
          </p:txBody>
        </p:sp>
      </p:grpSp>
      <p:grpSp>
        <p:nvGrpSpPr>
          <p:cNvPr id="41" name="Group 40"/>
          <p:cNvGrpSpPr/>
          <p:nvPr/>
        </p:nvGrpSpPr>
        <p:grpSpPr>
          <a:xfrm>
            <a:off x="2307637" y="2836567"/>
            <a:ext cx="1228297" cy="775553"/>
            <a:chOff x="2307637" y="2836567"/>
            <a:chExt cx="1228297" cy="77555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7637" y="2836567"/>
              <a:ext cx="1228297" cy="775553"/>
            </a:xfrm>
            <a:prstGeom prst="rect">
              <a:avLst/>
            </a:prstGeom>
          </p:spPr>
        </p:pic>
        <p:sp>
          <p:nvSpPr>
            <p:cNvPr id="29" name="TextBox 28"/>
            <p:cNvSpPr txBox="1"/>
            <p:nvPr/>
          </p:nvSpPr>
          <p:spPr>
            <a:xfrm>
              <a:off x="2355552" y="2935802"/>
              <a:ext cx="896594" cy="577081"/>
            </a:xfrm>
            <a:prstGeom prst="rect">
              <a:avLst/>
            </a:prstGeom>
            <a:solidFill>
              <a:schemeClr val="bg1"/>
            </a:solidFill>
          </p:spPr>
          <p:txBody>
            <a:bodyPr wrap="square" rtlCol="0">
              <a:spAutoFit/>
            </a:bodyPr>
            <a:lstStyle/>
            <a:p>
              <a:pPr algn="ctr"/>
              <a:r>
                <a:rPr lang="en-GB" sz="1050" dirty="0"/>
                <a:t>How are you feeling today</a:t>
              </a:r>
            </a:p>
          </p:txBody>
        </p:sp>
      </p:grpSp>
      <p:grpSp>
        <p:nvGrpSpPr>
          <p:cNvPr id="40" name="Group 39"/>
          <p:cNvGrpSpPr/>
          <p:nvPr/>
        </p:nvGrpSpPr>
        <p:grpSpPr>
          <a:xfrm>
            <a:off x="3800587" y="2645188"/>
            <a:ext cx="1228297" cy="775553"/>
            <a:chOff x="3800587" y="2645188"/>
            <a:chExt cx="1228297" cy="775553"/>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587" y="2645188"/>
              <a:ext cx="1228297" cy="775553"/>
            </a:xfrm>
            <a:prstGeom prst="rect">
              <a:avLst/>
            </a:prstGeom>
          </p:spPr>
        </p:pic>
        <p:sp>
          <p:nvSpPr>
            <p:cNvPr id="31" name="TextBox 30"/>
            <p:cNvSpPr txBox="1"/>
            <p:nvPr/>
          </p:nvSpPr>
          <p:spPr>
            <a:xfrm>
              <a:off x="3829984" y="2721337"/>
              <a:ext cx="961092" cy="577081"/>
            </a:xfrm>
            <a:prstGeom prst="rect">
              <a:avLst/>
            </a:prstGeom>
            <a:solidFill>
              <a:schemeClr val="bg1"/>
            </a:solidFill>
          </p:spPr>
          <p:txBody>
            <a:bodyPr wrap="square" rtlCol="0">
              <a:spAutoFit/>
            </a:bodyPr>
            <a:lstStyle/>
            <a:p>
              <a:pPr algn="ctr"/>
              <a:r>
                <a:rPr lang="en-GB" sz="1050" dirty="0"/>
                <a:t>What an amazing day I’ve had</a:t>
              </a:r>
            </a:p>
          </p:txBody>
        </p:sp>
      </p:grpSp>
      <p:grpSp>
        <p:nvGrpSpPr>
          <p:cNvPr id="39" name="Group 38"/>
          <p:cNvGrpSpPr/>
          <p:nvPr/>
        </p:nvGrpSpPr>
        <p:grpSpPr>
          <a:xfrm>
            <a:off x="5357901" y="2818417"/>
            <a:ext cx="1228297" cy="775553"/>
            <a:chOff x="5357901" y="2818417"/>
            <a:chExt cx="1228297" cy="77555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901" y="2818417"/>
              <a:ext cx="1228297" cy="775553"/>
            </a:xfrm>
            <a:prstGeom prst="rect">
              <a:avLst/>
            </a:prstGeom>
          </p:spPr>
        </p:pic>
        <p:sp>
          <p:nvSpPr>
            <p:cNvPr id="32" name="TextBox 31"/>
            <p:cNvSpPr txBox="1"/>
            <p:nvPr/>
          </p:nvSpPr>
          <p:spPr>
            <a:xfrm>
              <a:off x="5388147" y="2833706"/>
              <a:ext cx="891473" cy="577081"/>
            </a:xfrm>
            <a:prstGeom prst="rect">
              <a:avLst/>
            </a:prstGeom>
            <a:solidFill>
              <a:schemeClr val="bg1"/>
            </a:solidFill>
          </p:spPr>
          <p:txBody>
            <a:bodyPr wrap="square" rtlCol="0">
              <a:spAutoFit/>
            </a:bodyPr>
            <a:lstStyle/>
            <a:p>
              <a:pPr algn="ctr"/>
              <a:r>
                <a:rPr lang="en-GB" sz="1050" dirty="0"/>
                <a:t>Would you like to come to my party</a:t>
              </a:r>
            </a:p>
          </p:txBody>
        </p:sp>
      </p:grpSp>
      <p:grpSp>
        <p:nvGrpSpPr>
          <p:cNvPr id="38" name="Group 37"/>
          <p:cNvGrpSpPr/>
          <p:nvPr/>
        </p:nvGrpSpPr>
        <p:grpSpPr>
          <a:xfrm>
            <a:off x="7026615" y="3375720"/>
            <a:ext cx="1228297" cy="775553"/>
            <a:chOff x="7026615" y="3375720"/>
            <a:chExt cx="1228297" cy="775553"/>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615" y="3375720"/>
              <a:ext cx="1228297" cy="775553"/>
            </a:xfrm>
            <a:prstGeom prst="rect">
              <a:avLst/>
            </a:prstGeom>
          </p:spPr>
        </p:pic>
        <p:sp>
          <p:nvSpPr>
            <p:cNvPr id="35" name="TextBox 34"/>
            <p:cNvSpPr txBox="1"/>
            <p:nvPr/>
          </p:nvSpPr>
          <p:spPr>
            <a:xfrm>
              <a:off x="7058368" y="3394164"/>
              <a:ext cx="962805" cy="738664"/>
            </a:xfrm>
            <a:prstGeom prst="rect">
              <a:avLst/>
            </a:prstGeom>
            <a:solidFill>
              <a:schemeClr val="bg1"/>
            </a:solidFill>
          </p:spPr>
          <p:txBody>
            <a:bodyPr wrap="square" rtlCol="0">
              <a:spAutoFit/>
            </a:bodyPr>
            <a:lstStyle/>
            <a:p>
              <a:pPr algn="ctr"/>
              <a:r>
                <a:rPr lang="en-GB" sz="1050" dirty="0"/>
                <a:t>Sasha made a birthday cake for her sister</a:t>
              </a:r>
            </a:p>
          </p:txBody>
        </p:sp>
      </p:grpSp>
      <p:grpSp>
        <p:nvGrpSpPr>
          <p:cNvPr id="37" name="Group 36"/>
          <p:cNvGrpSpPr/>
          <p:nvPr/>
        </p:nvGrpSpPr>
        <p:grpSpPr>
          <a:xfrm>
            <a:off x="6915215" y="4615522"/>
            <a:ext cx="1228297" cy="775553"/>
            <a:chOff x="6915215" y="4615522"/>
            <a:chExt cx="1228297" cy="7755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215" y="4615522"/>
              <a:ext cx="1228297" cy="775553"/>
            </a:xfrm>
            <a:prstGeom prst="rect">
              <a:avLst/>
            </a:prstGeom>
          </p:spPr>
        </p:pic>
        <p:sp>
          <p:nvSpPr>
            <p:cNvPr id="36" name="TextBox 35"/>
            <p:cNvSpPr txBox="1"/>
            <p:nvPr/>
          </p:nvSpPr>
          <p:spPr>
            <a:xfrm>
              <a:off x="6944549" y="4717063"/>
              <a:ext cx="877857" cy="577081"/>
            </a:xfrm>
            <a:prstGeom prst="rect">
              <a:avLst/>
            </a:prstGeom>
            <a:solidFill>
              <a:schemeClr val="bg1"/>
            </a:solidFill>
          </p:spPr>
          <p:txBody>
            <a:bodyPr wrap="square" rtlCol="0">
              <a:spAutoFit/>
            </a:bodyPr>
            <a:lstStyle/>
            <a:p>
              <a:pPr algn="ctr"/>
              <a:r>
                <a:rPr lang="en-GB" sz="1050" dirty="0"/>
                <a:t>How cute my new kitten is</a:t>
              </a:r>
            </a:p>
          </p:txBody>
        </p:sp>
      </p:grpSp>
    </p:spTree>
    <p:extLst>
      <p:ext uri="{BB962C8B-B14F-4D97-AF65-F5344CB8AC3E}">
        <p14:creationId xmlns:p14="http://schemas.microsoft.com/office/powerpoint/2010/main" val="168662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840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61686" y="604302"/>
            <a:ext cx="3193364"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 Functions of Sentences</a:t>
            </a:r>
          </a:p>
        </p:txBody>
      </p:sp>
      <p:grpSp>
        <p:nvGrpSpPr>
          <p:cNvPr id="3" name="Group 2"/>
          <p:cNvGrpSpPr/>
          <p:nvPr/>
        </p:nvGrpSpPr>
        <p:grpSpPr>
          <a:xfrm>
            <a:off x="1023637" y="3794395"/>
            <a:ext cx="5359911" cy="2260834"/>
            <a:chOff x="884370" y="1936912"/>
            <a:chExt cx="7477569" cy="315407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0" y="1936912"/>
              <a:ext cx="1303571" cy="315407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369" y="1936912"/>
              <a:ext cx="1303571" cy="315407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68" y="1936912"/>
              <a:ext cx="1303571" cy="315407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368" y="1936912"/>
              <a:ext cx="1303571" cy="3154071"/>
            </a:xfrm>
            <a:prstGeom prst="rect">
              <a:avLst/>
            </a:prstGeom>
          </p:spPr>
        </p:pic>
      </p:grpSp>
      <p:sp>
        <p:nvSpPr>
          <p:cNvPr id="6" name="TextBox 5"/>
          <p:cNvSpPr txBox="1"/>
          <p:nvPr/>
        </p:nvSpPr>
        <p:spPr>
          <a:xfrm>
            <a:off x="792163" y="1676040"/>
            <a:ext cx="7559675" cy="1077218"/>
          </a:xfrm>
          <a:prstGeom prst="rect">
            <a:avLst/>
          </a:prstGeom>
          <a:noFill/>
        </p:spPr>
        <p:txBody>
          <a:bodyPr wrap="square" rtlCol="0">
            <a:spAutoFit/>
          </a:bodyPr>
          <a:lstStyle/>
          <a:p>
            <a:r>
              <a:rPr lang="en-GB" sz="1600" dirty="0">
                <a:latin typeface="Twinkl" pitchFamily="2" charset="0"/>
              </a:rPr>
              <a:t>Can you sort the </a:t>
            </a:r>
            <a:r>
              <a:rPr lang="en-GB" sz="1600" b="1" dirty="0">
                <a:latin typeface="Twinkl" pitchFamily="2" charset="0"/>
              </a:rPr>
              <a:t>statement</a:t>
            </a:r>
            <a:r>
              <a:rPr lang="en-GB" sz="1600" dirty="0">
                <a:latin typeface="Twinkl" pitchFamily="2" charset="0"/>
              </a:rPr>
              <a:t>, </a:t>
            </a:r>
            <a:r>
              <a:rPr lang="en-GB" sz="1600" b="1" dirty="0">
                <a:latin typeface="Twinkl" pitchFamily="2" charset="0"/>
              </a:rPr>
              <a:t>question</a:t>
            </a:r>
            <a:r>
              <a:rPr lang="en-GB" sz="1600" dirty="0">
                <a:latin typeface="Twinkl" pitchFamily="2" charset="0"/>
              </a:rPr>
              <a:t>, </a:t>
            </a:r>
            <a:r>
              <a:rPr lang="en-GB" sz="1600" b="1" dirty="0">
                <a:latin typeface="Twinkl" pitchFamily="2" charset="0"/>
              </a:rPr>
              <a:t>command</a:t>
            </a:r>
            <a:r>
              <a:rPr lang="en-GB" sz="1600" dirty="0">
                <a:latin typeface="Twinkl" pitchFamily="2" charset="0"/>
              </a:rPr>
              <a:t> and </a:t>
            </a:r>
            <a:r>
              <a:rPr lang="en-GB" sz="1600" b="1" dirty="0">
                <a:latin typeface="Twinkl" pitchFamily="2" charset="0"/>
              </a:rPr>
              <a:t>exclamation</a:t>
            </a:r>
            <a:r>
              <a:rPr lang="en-GB" sz="1600" dirty="0">
                <a:latin typeface="Twinkl" pitchFamily="2" charset="0"/>
              </a:rPr>
              <a:t> sentences into the correct post box?</a:t>
            </a:r>
          </a:p>
          <a:p>
            <a:r>
              <a:rPr lang="en-GB" sz="1600" dirty="0">
                <a:latin typeface="Twinkl" pitchFamily="2" charset="0"/>
              </a:rPr>
              <a:t>As an extra challenge, try to think of a sentence of your own that you could put into each post box.</a:t>
            </a:r>
          </a:p>
        </p:txBody>
      </p:sp>
      <p:sp>
        <p:nvSpPr>
          <p:cNvPr id="8" name="Rectangle 7"/>
          <p:cNvSpPr/>
          <p:nvPr/>
        </p:nvSpPr>
        <p:spPr>
          <a:xfrm>
            <a:off x="792163"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Statements</a:t>
            </a:r>
          </a:p>
        </p:txBody>
      </p:sp>
      <p:sp>
        <p:nvSpPr>
          <p:cNvPr id="17" name="Rectangle 16"/>
          <p:cNvSpPr/>
          <p:nvPr/>
        </p:nvSpPr>
        <p:spPr>
          <a:xfrm>
            <a:off x="2287561"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Questions</a:t>
            </a:r>
          </a:p>
        </p:txBody>
      </p:sp>
      <p:sp>
        <p:nvSpPr>
          <p:cNvPr id="18" name="Rectangle 17"/>
          <p:cNvSpPr/>
          <p:nvPr/>
        </p:nvSpPr>
        <p:spPr>
          <a:xfrm>
            <a:off x="3782959"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Commands</a:t>
            </a:r>
          </a:p>
        </p:txBody>
      </p:sp>
      <p:sp>
        <p:nvSpPr>
          <p:cNvPr id="19" name="Rectangle 18"/>
          <p:cNvSpPr/>
          <p:nvPr/>
        </p:nvSpPr>
        <p:spPr>
          <a:xfrm>
            <a:off x="5278358"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Exclamations</a:t>
            </a:r>
          </a:p>
        </p:txBody>
      </p:sp>
      <p:grpSp>
        <p:nvGrpSpPr>
          <p:cNvPr id="28" name="Group 27"/>
          <p:cNvGrpSpPr/>
          <p:nvPr/>
        </p:nvGrpSpPr>
        <p:grpSpPr>
          <a:xfrm>
            <a:off x="729738" y="2883372"/>
            <a:ext cx="1228297" cy="775553"/>
            <a:chOff x="729738" y="2883372"/>
            <a:chExt cx="1228297" cy="77555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38" y="2883372"/>
              <a:ext cx="1228297" cy="775553"/>
            </a:xfrm>
            <a:prstGeom prst="rect">
              <a:avLst/>
            </a:prstGeom>
          </p:spPr>
        </p:pic>
        <p:sp>
          <p:nvSpPr>
            <p:cNvPr id="16" name="TextBox 15"/>
            <p:cNvSpPr txBox="1"/>
            <p:nvPr/>
          </p:nvSpPr>
          <p:spPr>
            <a:xfrm>
              <a:off x="792164" y="2968485"/>
              <a:ext cx="896594" cy="577081"/>
            </a:xfrm>
            <a:prstGeom prst="rect">
              <a:avLst/>
            </a:prstGeom>
            <a:solidFill>
              <a:schemeClr val="bg1"/>
            </a:solidFill>
          </p:spPr>
          <p:txBody>
            <a:bodyPr wrap="square" rtlCol="0">
              <a:spAutoFit/>
            </a:bodyPr>
            <a:lstStyle/>
            <a:p>
              <a:r>
                <a:rPr lang="en-GB" sz="1050" dirty="0"/>
                <a:t>Stick the ribbon on with glue</a:t>
              </a:r>
            </a:p>
          </p:txBody>
        </p:sp>
      </p:grpSp>
      <p:grpSp>
        <p:nvGrpSpPr>
          <p:cNvPr id="41" name="Group 40"/>
          <p:cNvGrpSpPr/>
          <p:nvPr/>
        </p:nvGrpSpPr>
        <p:grpSpPr>
          <a:xfrm>
            <a:off x="2307637" y="2836567"/>
            <a:ext cx="1228297" cy="775553"/>
            <a:chOff x="2307637" y="2836567"/>
            <a:chExt cx="1228297" cy="77555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7637" y="2836567"/>
              <a:ext cx="1228297" cy="775553"/>
            </a:xfrm>
            <a:prstGeom prst="rect">
              <a:avLst/>
            </a:prstGeom>
          </p:spPr>
        </p:pic>
        <p:sp>
          <p:nvSpPr>
            <p:cNvPr id="29" name="TextBox 28"/>
            <p:cNvSpPr txBox="1"/>
            <p:nvPr/>
          </p:nvSpPr>
          <p:spPr>
            <a:xfrm>
              <a:off x="2355552" y="2935802"/>
              <a:ext cx="896594" cy="577081"/>
            </a:xfrm>
            <a:prstGeom prst="rect">
              <a:avLst/>
            </a:prstGeom>
            <a:solidFill>
              <a:schemeClr val="bg1"/>
            </a:solidFill>
          </p:spPr>
          <p:txBody>
            <a:bodyPr wrap="square" rtlCol="0">
              <a:spAutoFit/>
            </a:bodyPr>
            <a:lstStyle/>
            <a:p>
              <a:pPr algn="ctr"/>
              <a:r>
                <a:rPr lang="en-GB" sz="1050" dirty="0"/>
                <a:t>How are you feeling today</a:t>
              </a:r>
            </a:p>
          </p:txBody>
        </p:sp>
      </p:grpSp>
      <p:grpSp>
        <p:nvGrpSpPr>
          <p:cNvPr id="40" name="Group 39"/>
          <p:cNvGrpSpPr/>
          <p:nvPr/>
        </p:nvGrpSpPr>
        <p:grpSpPr>
          <a:xfrm>
            <a:off x="3800587" y="2645188"/>
            <a:ext cx="1228297" cy="775553"/>
            <a:chOff x="3800587" y="2645188"/>
            <a:chExt cx="1228297" cy="775553"/>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587" y="2645188"/>
              <a:ext cx="1228297" cy="775553"/>
            </a:xfrm>
            <a:prstGeom prst="rect">
              <a:avLst/>
            </a:prstGeom>
          </p:spPr>
        </p:pic>
        <p:sp>
          <p:nvSpPr>
            <p:cNvPr id="31" name="TextBox 30"/>
            <p:cNvSpPr txBox="1"/>
            <p:nvPr/>
          </p:nvSpPr>
          <p:spPr>
            <a:xfrm>
              <a:off x="3829984" y="2721337"/>
              <a:ext cx="961092" cy="577081"/>
            </a:xfrm>
            <a:prstGeom prst="rect">
              <a:avLst/>
            </a:prstGeom>
            <a:solidFill>
              <a:schemeClr val="bg1"/>
            </a:solidFill>
          </p:spPr>
          <p:txBody>
            <a:bodyPr wrap="square" rtlCol="0">
              <a:spAutoFit/>
            </a:bodyPr>
            <a:lstStyle/>
            <a:p>
              <a:pPr algn="ctr"/>
              <a:r>
                <a:rPr lang="en-GB" sz="1050" dirty="0"/>
                <a:t>What an amazing day I’ve had</a:t>
              </a:r>
            </a:p>
          </p:txBody>
        </p:sp>
      </p:grpSp>
      <p:grpSp>
        <p:nvGrpSpPr>
          <p:cNvPr id="39" name="Group 38"/>
          <p:cNvGrpSpPr/>
          <p:nvPr/>
        </p:nvGrpSpPr>
        <p:grpSpPr>
          <a:xfrm>
            <a:off x="5357901" y="2818417"/>
            <a:ext cx="1228297" cy="775553"/>
            <a:chOff x="5357901" y="2818417"/>
            <a:chExt cx="1228297" cy="77555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901" y="2818417"/>
              <a:ext cx="1228297" cy="775553"/>
            </a:xfrm>
            <a:prstGeom prst="rect">
              <a:avLst/>
            </a:prstGeom>
          </p:spPr>
        </p:pic>
        <p:sp>
          <p:nvSpPr>
            <p:cNvPr id="32" name="TextBox 31"/>
            <p:cNvSpPr txBox="1"/>
            <p:nvPr/>
          </p:nvSpPr>
          <p:spPr>
            <a:xfrm>
              <a:off x="5388147" y="2833706"/>
              <a:ext cx="891473" cy="577081"/>
            </a:xfrm>
            <a:prstGeom prst="rect">
              <a:avLst/>
            </a:prstGeom>
            <a:solidFill>
              <a:schemeClr val="bg1"/>
            </a:solidFill>
          </p:spPr>
          <p:txBody>
            <a:bodyPr wrap="square" rtlCol="0">
              <a:spAutoFit/>
            </a:bodyPr>
            <a:lstStyle/>
            <a:p>
              <a:pPr algn="ctr"/>
              <a:r>
                <a:rPr lang="en-GB" sz="1050" dirty="0"/>
                <a:t>Would you like to come to my party</a:t>
              </a:r>
            </a:p>
          </p:txBody>
        </p:sp>
      </p:grpSp>
      <p:grpSp>
        <p:nvGrpSpPr>
          <p:cNvPr id="38" name="Group 37"/>
          <p:cNvGrpSpPr/>
          <p:nvPr/>
        </p:nvGrpSpPr>
        <p:grpSpPr>
          <a:xfrm>
            <a:off x="7026615" y="3375720"/>
            <a:ext cx="1228297" cy="775553"/>
            <a:chOff x="7026615" y="3375720"/>
            <a:chExt cx="1228297" cy="775553"/>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615" y="3375720"/>
              <a:ext cx="1228297" cy="775553"/>
            </a:xfrm>
            <a:prstGeom prst="rect">
              <a:avLst/>
            </a:prstGeom>
          </p:spPr>
        </p:pic>
        <p:sp>
          <p:nvSpPr>
            <p:cNvPr id="35" name="TextBox 34"/>
            <p:cNvSpPr txBox="1"/>
            <p:nvPr/>
          </p:nvSpPr>
          <p:spPr>
            <a:xfrm>
              <a:off x="7058368" y="3394164"/>
              <a:ext cx="962805" cy="738664"/>
            </a:xfrm>
            <a:prstGeom prst="rect">
              <a:avLst/>
            </a:prstGeom>
            <a:solidFill>
              <a:schemeClr val="bg1"/>
            </a:solidFill>
          </p:spPr>
          <p:txBody>
            <a:bodyPr wrap="square" rtlCol="0">
              <a:spAutoFit/>
            </a:bodyPr>
            <a:lstStyle/>
            <a:p>
              <a:pPr algn="ctr"/>
              <a:r>
                <a:rPr lang="en-GB" sz="1050" dirty="0"/>
                <a:t>Sasha made a birthday cake for her sister</a:t>
              </a:r>
            </a:p>
          </p:txBody>
        </p:sp>
      </p:grpSp>
      <p:grpSp>
        <p:nvGrpSpPr>
          <p:cNvPr id="37" name="Group 36"/>
          <p:cNvGrpSpPr/>
          <p:nvPr/>
        </p:nvGrpSpPr>
        <p:grpSpPr>
          <a:xfrm>
            <a:off x="6915215" y="4615522"/>
            <a:ext cx="1228297" cy="775553"/>
            <a:chOff x="6915215" y="4615522"/>
            <a:chExt cx="1228297" cy="7755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215" y="4615522"/>
              <a:ext cx="1228297" cy="775553"/>
            </a:xfrm>
            <a:prstGeom prst="rect">
              <a:avLst/>
            </a:prstGeom>
          </p:spPr>
        </p:pic>
        <p:sp>
          <p:nvSpPr>
            <p:cNvPr id="36" name="TextBox 35"/>
            <p:cNvSpPr txBox="1"/>
            <p:nvPr/>
          </p:nvSpPr>
          <p:spPr>
            <a:xfrm>
              <a:off x="6944549" y="4717063"/>
              <a:ext cx="877857" cy="577081"/>
            </a:xfrm>
            <a:prstGeom prst="rect">
              <a:avLst/>
            </a:prstGeom>
            <a:solidFill>
              <a:schemeClr val="bg1"/>
            </a:solidFill>
          </p:spPr>
          <p:txBody>
            <a:bodyPr wrap="square" rtlCol="0">
              <a:spAutoFit/>
            </a:bodyPr>
            <a:lstStyle/>
            <a:p>
              <a:pPr algn="ctr"/>
              <a:r>
                <a:rPr lang="en-GB" sz="1050" dirty="0"/>
                <a:t>How cute my new kitten is</a:t>
              </a:r>
            </a:p>
          </p:txBody>
        </p:sp>
      </p:grpSp>
      <p:sp>
        <p:nvSpPr>
          <p:cNvPr id="43" name="Title 20"/>
          <p:cNvSpPr txBox="1">
            <a:spLocks/>
          </p:cNvSpPr>
          <p:nvPr/>
        </p:nvSpPr>
        <p:spPr>
          <a:xfrm>
            <a:off x="472175" y="88421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Twinkl" pitchFamily="2" charset="0"/>
              </a:rPr>
              <a:t>Post Box Sorting - Answers</a:t>
            </a:r>
          </a:p>
        </p:txBody>
      </p:sp>
    </p:spTree>
    <p:extLst>
      <p:ext uri="{BB962C8B-B14F-4D97-AF65-F5344CB8AC3E}">
        <p14:creationId xmlns:p14="http://schemas.microsoft.com/office/powerpoint/2010/main" val="266449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4.07407E-6 L 1.66667E-6 4.07407E-6 C 0.00105 0.00046 0.01233 0.00625 0.01459 0.00694 C 0.01806 0.00787 0.02136 0.00903 0.025 0.00972 C 0.02865 0.01041 0.03733 0.01157 0.04063 0.01389 C 0.04202 0.01481 0.04323 0.01597 0.0448 0.01666 C 0.04636 0.01736 0.04827 0.01736 0.05 0.01805 C 0.05105 0.01828 0.05191 0.01898 0.05313 0.01944 C 0.05504 0.01991 0.0573 0.02014 0.05938 0.02083 C 0.06268 0.02176 0.06407 0.02361 0.06771 0.025 C 0.06962 0.02569 0.07969 0.02731 0.08125 0.02778 C 0.10035 0.03217 0.08334 0.02916 0.1 0.03194 C 0.10782 0.03541 0.104 0.03403 0.11146 0.03611 C 0.12101 0.04236 0.10903 0.03518 0.12292 0.04028 C 0.12431 0.04074 0.12552 0.04213 0.12709 0.04305 C 0.13073 0.04514 0.13247 0.04606 0.13646 0.04722 C 0.14115 0.04838 0.14636 0.04884 0.15105 0.05139 C 0.16233 0.05741 0.1507 0.05139 0.16042 0.05555 C 0.17379 0.06088 0.16511 0.05856 0.17605 0.06111 C 0.17778 0.06203 0.17934 0.06296 0.18125 0.06389 C 0.18386 0.06481 0.18681 0.06574 0.18941 0.06666 C 0.19098 0.06713 0.19236 0.06713 0.19375 0.06805 C 0.20799 0.07546 0.18993 0.06643 0.20417 0.07222 C 0.21632 0.07708 0.2007 0.07338 0.21771 0.07639 C 0.22743 0.08287 0.21511 0.075 0.22813 0.08194 C 0.22986 0.08287 0.23143 0.08379 0.23334 0.08472 C 0.23455 0.08518 0.23611 0.08541 0.2375 0.08611 C 0.23959 0.0868 0.24167 0.0875 0.24375 0.08889 C 0.25018 0.09259 0.24341 0.09074 0.25 0.09305 C 0.25157 0.09352 0.25348 0.09375 0.25521 0.09444 C 0.25625 0.09467 0.25712 0.09537 0.25834 0.09583 C 0.25955 0.09629 0.26111 0.09653 0.2625 0.09722 C 0.26563 0.09838 0.26858 0.10046 0.27188 0.10139 C 0.2757 0.10231 0.28195 0.1037 0.28646 0.10555 C 0.29254 0.10787 0.28629 0.10602 0.29375 0.10833 C 0.29827 0.10949 0.29983 0.10926 0.30417 0.1125 C 0.30625 0.11389 0.30816 0.11643 0.31042 0.11805 C 0.31181 0.11898 0.31302 0.11991 0.31459 0.12083 C 0.3165 0.12176 0.32084 0.12361 0.32084 0.12361 C 0.32188 0.125 0.32257 0.12662 0.32396 0.12778 C 0.32587 0.12916 0.32813 0.12963 0.33021 0.13055 L 0.33646 0.13333 C 0.3375 0.13379 0.33872 0.13356 0.33959 0.13472 L 0.34167 0.1375 L 0.34167 0.1375 " pathEditMode="relative" ptsTypes="AAAAAAAAAAAAAAAAAAAAAAAAAAAAAAAAAAAAAAAAAAAAA">
                                      <p:cBhvr>
                                        <p:cTn id="6" dur="2000" fill="hold"/>
                                        <p:tgtEl>
                                          <p:spTgt spid="28"/>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11111E-6 -4.44444E-6 L 6.11111E-6 -4.44444E-6 C 0.00018 0.00463 0.00053 0.00926 0.00088 0.01389 C 0.00279 0.03287 0.00157 0.02732 0.004 0.0375 C 0.00435 0.07408 0.00452 0.11065 0.00504 0.14723 C 0.00626 0.21019 0.00608 0.13148 0.00608 0.15278 L 0.00608 0.15278 " pathEditMode="relative" ptsTypes="AAAAAAA">
                                      <p:cBhvr>
                                        <p:cTn id="10" dur="2000" fill="hold"/>
                                        <p:tgtEl>
                                          <p:spTgt spid="41"/>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4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33333E-7 -4.81481E-6 L -8.33333E-7 -4.81481E-6 C 0.00209 0.00371 0.00417 0.00718 0.00625 0.01112 C 0.00695 0.01274 0.00747 0.01482 0.00834 0.01667 C 0.0092 0.01852 0.01042 0.02014 0.01146 0.02223 C 0.01216 0.02385 0.01268 0.02593 0.01355 0.02778 C 0.01476 0.03056 0.01684 0.03287 0.01771 0.03612 C 0.01806 0.0375 0.01806 0.03889 0.01875 0.04028 C 0.01945 0.04213 0.02084 0.04375 0.02188 0.04584 C 0.02257 0.047 0.02309 0.04862 0.02396 0.05 C 0.02483 0.05139 0.02605 0.05255 0.02709 0.05417 C 0.02778 0.05533 0.0283 0.05695 0.02917 0.05834 C 0.03004 0.05973 0.03125 0.06088 0.0323 0.0625 C 0.03299 0.06366 0.03351 0.06528 0.03438 0.06667 C 0.03629 0.06945 0.03889 0.07153 0.04063 0.075 C 0.04132 0.07639 0.04167 0.07801 0.04271 0.07917 C 0.04341 0.07987 0.0448 0.07987 0.04584 0.08056 C 0.04688 0.08125 0.04792 0.08218 0.04896 0.08334 C 0.054 0.08889 0.04966 0.08635 0.05521 0.08889 C 0.05625 0.09028 0.05712 0.09167 0.05834 0.09306 C 0.06129 0.0963 0.06476 0.09885 0.06771 0.10278 C 0.06875 0.10417 0.06962 0.10556 0.07084 0.10695 C 0.0717 0.10787 0.07292 0.10857 0.07396 0.10973 C 0.08473 0.11991 0.06997 0.10649 0.08438 0.11945 C 0.08542 0.12037 0.08629 0.12153 0.0875 0.12223 C 0.08855 0.12269 0.08959 0.12292 0.09063 0.12362 C 0.09236 0.12477 0.0941 0.12616 0.09584 0.12778 C 0.09688 0.12848 0.09775 0.12963 0.09896 0.13056 C 0.09983 0.13102 0.10105 0.13125 0.10209 0.13195 C 0.10834 0.13565 0.10643 0.13542 0.11146 0.1375 C 0.11285 0.13797 0.11702 0.13912 0.11875 0.14028 C 0.12674 0.14561 0.11702 0.14075 0.125 0.14445 C 0.13091 0.15232 0.12518 0.14584 0.13125 0.15 C 0.1323 0.1507 0.13316 0.15186 0.13438 0.15278 C 0.13559 0.15371 0.13716 0.1544 0.13855 0.15556 C 0.1441 0.15973 0.13889 0.15695 0.1448 0.15973 C 0.14618 0.16112 0.1474 0.1625 0.14896 0.16389 C 0.15382 0.16806 0.15174 0.16528 0.15625 0.16806 C 0.15764 0.16875 0.15903 0.16991 0.16042 0.17084 L 0.1625 0.17223 L 0.1625 0.17223 " pathEditMode="relative" ptsTypes="AAAAAAAAAAAAAAAAAAAAAAAAAAAAAAAAAAAAAAAAA">
                                      <p:cBhvr>
                                        <p:cTn id="14" dur="2000" fill="hold"/>
                                        <p:tgtEl>
                                          <p:spTgt spid="40"/>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4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E-6 -0.00208 L -0.32605 0.15764 " pathEditMode="relative" ptsTypes="AA">
                                      <p:cBhvr>
                                        <p:cTn id="18" dur="2000" fill="hold"/>
                                        <p:tgtEl>
                                          <p:spTgt spid="39"/>
                                        </p:tgtEl>
                                        <p:attrNameLst>
                                          <p:attrName>ppt_x</p:attrName>
                                          <p:attrName>ppt_y</p:attrName>
                                        </p:attrNameLst>
                                      </p:cBhvr>
                                    </p:animMotion>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295 -1.11111E-6 L -0.67101 0.07639 " pathEditMode="relative" ptsTypes="AA">
                                      <p:cBhvr>
                                        <p:cTn id="22" dur="2000" fill="hold"/>
                                        <p:tgtEl>
                                          <p:spTgt spid="38"/>
                                        </p:tgtEl>
                                        <p:attrNameLst>
                                          <p:attrName>ppt_x</p:attrName>
                                          <p:attrName>ppt_y</p:attrName>
                                        </p:attrNameLst>
                                      </p:cBhvr>
                                    </p:animMotion>
                                  </p:childTnLst>
                                  <p:subTnLst>
                                    <p:set>
                                      <p:cBhvr override="childStyle">
                                        <p:cTn dur="1" fill="hold" display="0" masterRel="sameClick" afterEffect="1">
                                          <p:stCondLst>
                                            <p:cond evt="end" delay="0">
                                              <p:tn val="21"/>
                                            </p:cond>
                                          </p:stCondLst>
                                        </p:cTn>
                                        <p:tgtEl>
                                          <p:spTgt spid="3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52 -0.00023 L -0.17344 -0.10162 " pathEditMode="relative" ptsTypes="AA">
                                      <p:cBhvr>
                                        <p:cTn id="26" dur="2000" fill="hold"/>
                                        <p:tgtEl>
                                          <p:spTgt spid="37"/>
                                        </p:tgtEl>
                                        <p:attrNameLst>
                                          <p:attrName>ppt_x</p:attrName>
                                          <p:attrName>ppt_y</p:attrName>
                                        </p:attrNameLst>
                                      </p:cBhvr>
                                    </p:animMotion>
                                  </p:childTnLst>
                                  <p:subTnLst>
                                    <p:set>
                                      <p:cBhvr override="childStyle">
                                        <p:cTn dur="1" fill="hold" display="0" masterRel="sameClick" afterEffect="1">
                                          <p:stCondLst>
                                            <p:cond evt="end" delay="0">
                                              <p:tn val="25"/>
                                            </p:cond>
                                          </p:stCondLst>
                                        </p:cTn>
                                        <p:tgtEl>
                                          <p:spTgt spid="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We’re Going on a Word Hunt!</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4" y="5228724"/>
            <a:ext cx="1722436"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Why is the word ‘CRUNCH’ written in capital letters?</a:t>
            </a:r>
          </a:p>
        </p:txBody>
      </p:sp>
      <p:sp>
        <p:nvSpPr>
          <p:cNvPr id="11" name="Rectangle 10"/>
          <p:cNvSpPr/>
          <p:nvPr/>
        </p:nvSpPr>
        <p:spPr>
          <a:xfrm>
            <a:off x="2600325" y="5228724"/>
            <a:ext cx="3009899"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adjectives does the author use to show that Bob is enjoying the vegetables in Mr Green’s garden?</a:t>
            </a:r>
          </a:p>
        </p:txBody>
      </p:sp>
      <p:sp>
        <p:nvSpPr>
          <p:cNvPr id="13" name="Rectangle 12"/>
          <p:cNvSpPr/>
          <p:nvPr/>
        </p:nvSpPr>
        <p:spPr>
          <a:xfrm>
            <a:off x="5684111" y="5228724"/>
            <a:ext cx="2667727"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sort of man is Mr Green? Which words and phrases give you clues about him?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CRUNCH!”</a:t>
            </a:r>
          </a:p>
        </p:txBody>
      </p:sp>
    </p:spTree>
    <p:extLst>
      <p:ext uri="{BB962C8B-B14F-4D97-AF65-F5344CB8AC3E}">
        <p14:creationId xmlns:p14="http://schemas.microsoft.com/office/powerpoint/2010/main" val="20994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4" y="5228724"/>
            <a:ext cx="1722436"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Why is the word ‘CRUNCH’ written in capital letters?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a:t>
            </a:r>
            <a:r>
              <a:rPr lang="en-GB" sz="1400" b="1" dirty="0">
                <a:solidFill>
                  <a:schemeClr val="accent4"/>
                </a:solidFill>
                <a:latin typeface="Twinkl" pitchFamily="2" charset="0"/>
              </a:rPr>
              <a:t>CRUNCH</a:t>
            </a:r>
            <a:r>
              <a:rPr lang="en-GB" sz="1400" dirty="0">
                <a:latin typeface="Twinkl" pitchFamily="2" charset="0"/>
              </a:rPr>
              <a:t>!”</a:t>
            </a:r>
          </a:p>
        </p:txBody>
      </p:sp>
      <p:sp>
        <p:nvSpPr>
          <p:cNvPr id="17" name="Rectangle 16"/>
          <p:cNvSpPr/>
          <p:nvPr/>
        </p:nvSpPr>
        <p:spPr>
          <a:xfrm>
            <a:off x="2601914" y="5228724"/>
            <a:ext cx="5749924"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word ‘CRUNCH’ is written in capital letters to show that it was a loud and surprising noise. I think it was the noise that happened when grumpy Mr Green stood on Mr Snail.</a:t>
            </a:r>
          </a:p>
        </p:txBody>
      </p:sp>
    </p:spTree>
    <p:extLst>
      <p:ext uri="{BB962C8B-B14F-4D97-AF65-F5344CB8AC3E}">
        <p14:creationId xmlns:p14="http://schemas.microsoft.com/office/powerpoint/2010/main" val="3313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151</TotalTime>
  <Words>1946</Words>
  <Application>Microsoft Office PowerPoint</Application>
  <PresentationFormat>On-screen Show (4:3)</PresentationFormat>
  <Paragraphs>238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Sassoon Infant Rg</vt:lpstr>
      <vt:lpstr>Twinkl</vt:lpstr>
      <vt:lpstr>Twinkl SemiBold</vt:lpstr>
      <vt:lpstr>Calibri</vt:lpstr>
      <vt:lpstr>Arial</vt:lpstr>
      <vt:lpstr>Office Theme</vt:lpstr>
      <vt:lpstr>PowerPoint Presentation</vt:lpstr>
      <vt:lpstr>Word Scramble Puzzle</vt:lpstr>
      <vt:lpstr>PowerPoint Presentation</vt:lpstr>
      <vt:lpstr>Reading a Picture</vt:lpstr>
      <vt:lpstr>Reading a Picture - Answers</vt:lpstr>
      <vt:lpstr>Post Box Sorting</vt:lpstr>
      <vt:lpstr>PowerPoint Presentation</vt:lpstr>
      <vt:lpstr>We’re Going on a Word Hunt!</vt:lpstr>
      <vt:lpstr>We’re Going on a Word Hunt! - Answers</vt:lpstr>
      <vt:lpstr>We’re Going on a Word Hunt! - Answers</vt:lpstr>
      <vt:lpstr>We’re Going on a Word Hunt! - Answers</vt:lpstr>
      <vt:lpstr>Think &amp; Write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Monique Davis</cp:lastModifiedBy>
  <cp:revision>23</cp:revision>
  <dcterms:created xsi:type="dcterms:W3CDTF">2017-03-15T10:41:38Z</dcterms:created>
  <dcterms:modified xsi:type="dcterms:W3CDTF">2020-03-06T01:01:30Z</dcterms:modified>
</cp:coreProperties>
</file>